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15"/>
  </p:notesMasterIdLst>
  <p:sldIdLst>
    <p:sldId id="256" r:id="rId2"/>
    <p:sldId id="257" r:id="rId3"/>
    <p:sldId id="272" r:id="rId4"/>
    <p:sldId id="260" r:id="rId5"/>
    <p:sldId id="258" r:id="rId6"/>
    <p:sldId id="261" r:id="rId7"/>
    <p:sldId id="265" r:id="rId8"/>
    <p:sldId id="268" r:id="rId9"/>
    <p:sldId id="269" r:id="rId10"/>
    <p:sldId id="266" r:id="rId11"/>
    <p:sldId id="270"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4" autoAdjust="0"/>
    <p:restoredTop sz="80024" autoAdjust="0"/>
  </p:normalViewPr>
  <p:slideViewPr>
    <p:cSldViewPr snapToGrid="0">
      <p:cViewPr varScale="1">
        <p:scale>
          <a:sx n="91" d="100"/>
          <a:sy n="91" d="100"/>
        </p:scale>
        <p:origin x="9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42D08-DAC9-43A7-ACFC-0BBFB56AA7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EF689C5-212A-4A98-BE92-788B98EBCEF3}">
      <dgm:prSet phldrT="[Text]"/>
      <dgm:spPr>
        <a:solidFill>
          <a:schemeClr val="tx2">
            <a:lumMod val="60000"/>
            <a:lumOff val="40000"/>
          </a:schemeClr>
        </a:solidFill>
        <a:ln>
          <a:solidFill>
            <a:schemeClr val="tx1"/>
          </a:solidFill>
        </a:ln>
      </dgm:spPr>
      <dgm:t>
        <a:bodyPr/>
        <a:lstStyle/>
        <a:p>
          <a:r>
            <a:rPr lang="en-CA" dirty="0"/>
            <a:t>Regulated Occupations</a:t>
          </a:r>
        </a:p>
      </dgm:t>
    </dgm:pt>
    <dgm:pt modelId="{456E49EE-326A-41DF-AAFC-14BCF034C21F}" type="parTrans" cxnId="{91DDBB57-AC5C-4E16-A2F7-6D145449B2D0}">
      <dgm:prSet/>
      <dgm:spPr/>
      <dgm:t>
        <a:bodyPr/>
        <a:lstStyle/>
        <a:p>
          <a:endParaRPr lang="en-CA"/>
        </a:p>
      </dgm:t>
    </dgm:pt>
    <dgm:pt modelId="{9B8D3B3E-A44E-4AF9-A8CF-EEF75B55B80C}" type="sibTrans" cxnId="{91DDBB57-AC5C-4E16-A2F7-6D145449B2D0}">
      <dgm:prSet/>
      <dgm:spPr/>
      <dgm:t>
        <a:bodyPr/>
        <a:lstStyle/>
        <a:p>
          <a:endParaRPr lang="en-CA"/>
        </a:p>
      </dgm:t>
    </dgm:pt>
    <dgm:pt modelId="{45237EB9-79CC-4228-BE35-7955CFEE2070}">
      <dgm:prSet phldrT="[Text]"/>
      <dgm:spPr>
        <a:solidFill>
          <a:schemeClr val="tx2">
            <a:lumMod val="20000"/>
            <a:lumOff val="80000"/>
            <a:alpha val="90000"/>
          </a:schemeClr>
        </a:solidFill>
      </dgm:spPr>
      <dgm:t>
        <a:bodyPr/>
        <a:lstStyle/>
        <a:p>
          <a:pPr>
            <a:buFont typeface="Wingdings" panose="05000000000000000000" pitchFamily="2" charset="2"/>
            <a:buChar char="q"/>
          </a:pPr>
          <a:r>
            <a:rPr lang="en-CA" dirty="0"/>
            <a:t>Public Health and Safety Concerns </a:t>
          </a:r>
        </a:p>
      </dgm:t>
    </dgm:pt>
    <dgm:pt modelId="{95D17B83-4EC4-4D52-B3EE-D273042BA3F6}" type="parTrans" cxnId="{B9039362-540A-4F65-94BE-3B83B8C2D1B7}">
      <dgm:prSet/>
      <dgm:spPr/>
      <dgm:t>
        <a:bodyPr/>
        <a:lstStyle/>
        <a:p>
          <a:endParaRPr lang="en-CA"/>
        </a:p>
      </dgm:t>
    </dgm:pt>
    <dgm:pt modelId="{2B7AEFA2-944A-4868-BBF1-0696868C491E}" type="sibTrans" cxnId="{B9039362-540A-4F65-94BE-3B83B8C2D1B7}">
      <dgm:prSet/>
      <dgm:spPr/>
      <dgm:t>
        <a:bodyPr/>
        <a:lstStyle/>
        <a:p>
          <a:endParaRPr lang="en-CA"/>
        </a:p>
      </dgm:t>
    </dgm:pt>
    <dgm:pt modelId="{2DE84C0C-C735-46A9-9230-D37FB80865A5}">
      <dgm:prSet phldrT="[Text]"/>
      <dgm:spPr>
        <a:solidFill>
          <a:schemeClr val="tx2">
            <a:lumMod val="20000"/>
            <a:lumOff val="80000"/>
            <a:alpha val="90000"/>
          </a:schemeClr>
        </a:solidFill>
      </dgm:spPr>
      <dgm:t>
        <a:bodyPr/>
        <a:lstStyle/>
        <a:p>
          <a:pPr>
            <a:buFont typeface="Wingdings" panose="05000000000000000000" pitchFamily="2" charset="2"/>
            <a:buChar char="q"/>
          </a:pPr>
          <a:r>
            <a:rPr lang="en-CA" dirty="0"/>
            <a:t>Credential Assessment (WES/IQAS/Licensing Body)</a:t>
          </a:r>
        </a:p>
      </dgm:t>
    </dgm:pt>
    <dgm:pt modelId="{F422D795-00F5-4830-B557-698D8F6E7354}" type="parTrans" cxnId="{51FB7616-5F72-4422-AF04-C23333E292B5}">
      <dgm:prSet/>
      <dgm:spPr/>
      <dgm:t>
        <a:bodyPr/>
        <a:lstStyle/>
        <a:p>
          <a:endParaRPr lang="en-CA"/>
        </a:p>
      </dgm:t>
    </dgm:pt>
    <dgm:pt modelId="{60A0157C-F367-45E4-9ED2-772F5DB692D8}" type="sibTrans" cxnId="{51FB7616-5F72-4422-AF04-C23333E292B5}">
      <dgm:prSet/>
      <dgm:spPr/>
      <dgm:t>
        <a:bodyPr/>
        <a:lstStyle/>
        <a:p>
          <a:endParaRPr lang="en-CA"/>
        </a:p>
      </dgm:t>
    </dgm:pt>
    <dgm:pt modelId="{0A89B5DF-4C13-45ED-A462-4AB4B9FF1188}">
      <dgm:prSet phldrT="[Text]"/>
      <dgm:spPr>
        <a:solidFill>
          <a:schemeClr val="tx2">
            <a:lumMod val="60000"/>
            <a:lumOff val="40000"/>
          </a:schemeClr>
        </a:solidFill>
        <a:ln>
          <a:solidFill>
            <a:schemeClr val="tx1"/>
          </a:solidFill>
        </a:ln>
      </dgm:spPr>
      <dgm:t>
        <a:bodyPr/>
        <a:lstStyle/>
        <a:p>
          <a:r>
            <a:rPr lang="en-CA" dirty="0"/>
            <a:t>Non-regulated Occupations</a:t>
          </a:r>
        </a:p>
      </dgm:t>
    </dgm:pt>
    <dgm:pt modelId="{F27DEFC9-3CF3-4363-AB1E-D3B20770B592}" type="parTrans" cxnId="{E7C6EBFC-298A-48A1-80EA-6C39F03F1130}">
      <dgm:prSet/>
      <dgm:spPr/>
      <dgm:t>
        <a:bodyPr/>
        <a:lstStyle/>
        <a:p>
          <a:endParaRPr lang="en-CA"/>
        </a:p>
      </dgm:t>
    </dgm:pt>
    <dgm:pt modelId="{6F885AA4-5B99-46E9-9E22-C9C9C7982899}" type="sibTrans" cxnId="{E7C6EBFC-298A-48A1-80EA-6C39F03F1130}">
      <dgm:prSet/>
      <dgm:spPr/>
      <dgm:t>
        <a:bodyPr/>
        <a:lstStyle/>
        <a:p>
          <a:endParaRPr lang="en-CA"/>
        </a:p>
      </dgm:t>
    </dgm:pt>
    <dgm:pt modelId="{56264DE5-0B2D-4C3A-BCCA-726C02487883}">
      <dgm:prSet phldrT="[Text]"/>
      <dgm:spPr>
        <a:solidFill>
          <a:schemeClr val="tx2">
            <a:lumMod val="20000"/>
            <a:lumOff val="80000"/>
            <a:alpha val="90000"/>
          </a:schemeClr>
        </a:solidFill>
      </dgm:spPr>
      <dgm:t>
        <a:bodyPr/>
        <a:lstStyle/>
        <a:p>
          <a:pPr>
            <a:buFont typeface="Wingdings" panose="05000000000000000000" pitchFamily="2" charset="2"/>
            <a:buChar char="q"/>
          </a:pPr>
          <a:r>
            <a:rPr lang="en-CA" dirty="0"/>
            <a:t>Credential Assessment (WES/IQAS)</a:t>
          </a:r>
        </a:p>
      </dgm:t>
    </dgm:pt>
    <dgm:pt modelId="{8A100AC8-909C-4813-8D24-7110E4A81F68}" type="parTrans" cxnId="{E610BEB3-2B68-4744-959B-CD9B2371E868}">
      <dgm:prSet/>
      <dgm:spPr/>
      <dgm:t>
        <a:bodyPr/>
        <a:lstStyle/>
        <a:p>
          <a:endParaRPr lang="en-CA"/>
        </a:p>
      </dgm:t>
    </dgm:pt>
    <dgm:pt modelId="{E31C303F-5CA9-484B-AEEB-71BBA293FFAB}" type="sibTrans" cxnId="{E610BEB3-2B68-4744-959B-CD9B2371E868}">
      <dgm:prSet/>
      <dgm:spPr/>
      <dgm:t>
        <a:bodyPr/>
        <a:lstStyle/>
        <a:p>
          <a:endParaRPr lang="en-CA"/>
        </a:p>
      </dgm:t>
    </dgm:pt>
    <dgm:pt modelId="{86494BCB-81AD-483F-871E-09C730811C11}">
      <dgm:prSet phldrT="[Text]"/>
      <dgm:spPr>
        <a:solidFill>
          <a:schemeClr val="tx2">
            <a:lumMod val="20000"/>
            <a:lumOff val="80000"/>
            <a:alpha val="90000"/>
          </a:schemeClr>
        </a:solidFill>
      </dgm:spPr>
      <dgm:t>
        <a:bodyPr/>
        <a:lstStyle/>
        <a:p>
          <a:pPr>
            <a:buFont typeface="Wingdings" panose="05000000000000000000" pitchFamily="2" charset="2"/>
            <a:buChar char="q"/>
          </a:pPr>
          <a:r>
            <a:rPr lang="en-CA" dirty="0"/>
            <a:t>Work in related Field</a:t>
          </a:r>
        </a:p>
      </dgm:t>
    </dgm:pt>
    <dgm:pt modelId="{148611DD-A83B-4DE8-A4E9-F10602D8C8AE}" type="parTrans" cxnId="{F46CD4DE-7956-4090-85DA-4046509ACEE5}">
      <dgm:prSet/>
      <dgm:spPr/>
      <dgm:t>
        <a:bodyPr/>
        <a:lstStyle/>
        <a:p>
          <a:endParaRPr lang="en-CA"/>
        </a:p>
      </dgm:t>
    </dgm:pt>
    <dgm:pt modelId="{7A36C7FC-BC03-4C9A-B79B-2D5101337B28}" type="sibTrans" cxnId="{F46CD4DE-7956-4090-85DA-4046509ACEE5}">
      <dgm:prSet/>
      <dgm:spPr/>
      <dgm:t>
        <a:bodyPr/>
        <a:lstStyle/>
        <a:p>
          <a:endParaRPr lang="en-CA"/>
        </a:p>
      </dgm:t>
    </dgm:pt>
    <dgm:pt modelId="{884005B9-8815-475A-A6B9-928E508CED2B}">
      <dgm:prSet phldrT="[Text]"/>
      <dgm:spPr>
        <a:solidFill>
          <a:schemeClr val="tx2">
            <a:lumMod val="20000"/>
            <a:lumOff val="80000"/>
            <a:alpha val="90000"/>
          </a:schemeClr>
        </a:solidFill>
      </dgm:spPr>
      <dgm:t>
        <a:bodyPr/>
        <a:lstStyle/>
        <a:p>
          <a:pPr>
            <a:buFont typeface="Wingdings" panose="05000000000000000000" pitchFamily="2" charset="2"/>
            <a:buChar char="q"/>
          </a:pPr>
          <a:r>
            <a:rPr lang="en-CA" dirty="0"/>
            <a:t>Licensing Process through Regulatory Body</a:t>
          </a:r>
        </a:p>
      </dgm:t>
    </dgm:pt>
    <dgm:pt modelId="{DAF8EB45-6AB5-4A18-B83D-155B7C2F90E0}" type="parTrans" cxnId="{0CE713B5-0092-4459-9631-ECDE79F4DBDE}">
      <dgm:prSet/>
      <dgm:spPr/>
      <dgm:t>
        <a:bodyPr/>
        <a:lstStyle/>
        <a:p>
          <a:endParaRPr lang="en-CA"/>
        </a:p>
      </dgm:t>
    </dgm:pt>
    <dgm:pt modelId="{D2F69183-8DA7-40C5-A185-9946ECD2080A}" type="sibTrans" cxnId="{0CE713B5-0092-4459-9631-ECDE79F4DBDE}">
      <dgm:prSet/>
      <dgm:spPr/>
      <dgm:t>
        <a:bodyPr/>
        <a:lstStyle/>
        <a:p>
          <a:endParaRPr lang="en-CA"/>
        </a:p>
      </dgm:t>
    </dgm:pt>
    <dgm:pt modelId="{4A6E237A-394A-4843-95E1-8AB9321032B3}">
      <dgm:prSet phldrT="[Text]"/>
      <dgm:spPr>
        <a:solidFill>
          <a:schemeClr val="tx2">
            <a:lumMod val="20000"/>
            <a:lumOff val="80000"/>
            <a:alpha val="90000"/>
          </a:schemeClr>
        </a:solidFill>
      </dgm:spPr>
      <dgm:t>
        <a:bodyPr/>
        <a:lstStyle/>
        <a:p>
          <a:pPr>
            <a:buFont typeface="Wingdings" panose="05000000000000000000" pitchFamily="2" charset="2"/>
            <a:buChar char="q"/>
          </a:pPr>
          <a:endParaRPr lang="en-CA" dirty="0"/>
        </a:p>
      </dgm:t>
    </dgm:pt>
    <dgm:pt modelId="{746EB566-099F-4D09-8EA5-F37DFCF3BB5F}" type="parTrans" cxnId="{D6AFE0F3-A4D2-412F-9446-2E2EE8F44E1A}">
      <dgm:prSet/>
      <dgm:spPr/>
      <dgm:t>
        <a:bodyPr/>
        <a:lstStyle/>
        <a:p>
          <a:endParaRPr lang="en-CA"/>
        </a:p>
      </dgm:t>
    </dgm:pt>
    <dgm:pt modelId="{C99A3593-F37B-49A4-B0DC-71B02B3C7873}" type="sibTrans" cxnId="{D6AFE0F3-A4D2-412F-9446-2E2EE8F44E1A}">
      <dgm:prSet/>
      <dgm:spPr/>
      <dgm:t>
        <a:bodyPr/>
        <a:lstStyle/>
        <a:p>
          <a:endParaRPr lang="en-CA"/>
        </a:p>
      </dgm:t>
    </dgm:pt>
    <dgm:pt modelId="{A3F37C30-C3AA-4CD7-99A7-52704F62F361}">
      <dgm:prSet phldrT="[Text]"/>
      <dgm:spPr>
        <a:solidFill>
          <a:schemeClr val="tx2">
            <a:lumMod val="20000"/>
            <a:lumOff val="80000"/>
            <a:alpha val="90000"/>
          </a:schemeClr>
        </a:solidFill>
      </dgm:spPr>
      <dgm:t>
        <a:bodyPr/>
        <a:lstStyle/>
        <a:p>
          <a:pPr>
            <a:buFont typeface="Wingdings" panose="05000000000000000000" pitchFamily="2" charset="2"/>
            <a:buChar char="q"/>
          </a:pPr>
          <a:endParaRPr lang="en-CA" dirty="0"/>
        </a:p>
      </dgm:t>
    </dgm:pt>
    <dgm:pt modelId="{2B429AEE-1F33-4B67-B69C-CED8949C2A22}" type="parTrans" cxnId="{462DB77C-4E76-44B3-95E7-D39A956571BD}">
      <dgm:prSet/>
      <dgm:spPr/>
      <dgm:t>
        <a:bodyPr/>
        <a:lstStyle/>
        <a:p>
          <a:endParaRPr lang="en-CA"/>
        </a:p>
      </dgm:t>
    </dgm:pt>
    <dgm:pt modelId="{084F4B53-65C7-4BE1-935E-8ECE9A56D1DD}" type="sibTrans" cxnId="{462DB77C-4E76-44B3-95E7-D39A956571BD}">
      <dgm:prSet/>
      <dgm:spPr/>
      <dgm:t>
        <a:bodyPr/>
        <a:lstStyle/>
        <a:p>
          <a:endParaRPr lang="en-CA"/>
        </a:p>
      </dgm:t>
    </dgm:pt>
    <dgm:pt modelId="{212702E6-90AF-4527-A4B4-4238D3A13DDC}">
      <dgm:prSet phldrT="[Text]"/>
      <dgm:spPr>
        <a:solidFill>
          <a:schemeClr val="tx2">
            <a:lumMod val="20000"/>
            <a:lumOff val="80000"/>
            <a:alpha val="90000"/>
          </a:schemeClr>
        </a:solidFill>
      </dgm:spPr>
      <dgm:t>
        <a:bodyPr/>
        <a:lstStyle/>
        <a:p>
          <a:pPr>
            <a:buFont typeface="Wingdings" panose="05000000000000000000" pitchFamily="2" charset="2"/>
            <a:buChar char="q"/>
          </a:pPr>
          <a:endParaRPr lang="en-CA" dirty="0"/>
        </a:p>
      </dgm:t>
    </dgm:pt>
    <dgm:pt modelId="{8C9ADC9D-8D29-4C26-BC7D-D215960140AA}" type="parTrans" cxnId="{1584A9C8-1608-42B3-8364-F193AFBA560B}">
      <dgm:prSet/>
      <dgm:spPr/>
      <dgm:t>
        <a:bodyPr/>
        <a:lstStyle/>
        <a:p>
          <a:endParaRPr lang="en-CA"/>
        </a:p>
      </dgm:t>
    </dgm:pt>
    <dgm:pt modelId="{375D6188-E36A-4E58-8456-4857FB65E5C0}" type="sibTrans" cxnId="{1584A9C8-1608-42B3-8364-F193AFBA560B}">
      <dgm:prSet/>
      <dgm:spPr/>
      <dgm:t>
        <a:bodyPr/>
        <a:lstStyle/>
        <a:p>
          <a:endParaRPr lang="en-CA"/>
        </a:p>
      </dgm:t>
    </dgm:pt>
    <dgm:pt modelId="{F9930330-FAFF-4AE2-A2E3-134DC6350CAB}">
      <dgm:prSet phldrT="[Text]"/>
      <dgm:spPr>
        <a:solidFill>
          <a:schemeClr val="tx2">
            <a:lumMod val="20000"/>
            <a:lumOff val="80000"/>
            <a:alpha val="90000"/>
          </a:schemeClr>
        </a:solidFill>
      </dgm:spPr>
      <dgm:t>
        <a:bodyPr/>
        <a:lstStyle/>
        <a:p>
          <a:pPr>
            <a:buFont typeface="Wingdings" panose="05000000000000000000" pitchFamily="2" charset="2"/>
            <a:buChar char="q"/>
          </a:pPr>
          <a:r>
            <a:rPr lang="en-CA" dirty="0"/>
            <a:t>Work in related Occupation</a:t>
          </a:r>
        </a:p>
      </dgm:t>
    </dgm:pt>
    <dgm:pt modelId="{A4A5BC1E-83D7-4E9E-A448-5E2041D4BFE9}" type="parTrans" cxnId="{F94D35E7-5336-4405-8EBA-EAF2CF7C3D13}">
      <dgm:prSet/>
      <dgm:spPr/>
      <dgm:t>
        <a:bodyPr/>
        <a:lstStyle/>
        <a:p>
          <a:endParaRPr lang="en-US"/>
        </a:p>
      </dgm:t>
    </dgm:pt>
    <dgm:pt modelId="{E3E1D5DD-49BB-4E36-A841-A08DCD7B9D35}" type="sibTrans" cxnId="{F94D35E7-5336-4405-8EBA-EAF2CF7C3D13}">
      <dgm:prSet/>
      <dgm:spPr/>
      <dgm:t>
        <a:bodyPr/>
        <a:lstStyle/>
        <a:p>
          <a:endParaRPr lang="en-US"/>
        </a:p>
      </dgm:t>
    </dgm:pt>
    <dgm:pt modelId="{CDD71C12-87C5-472C-BE24-518C76D46F61}">
      <dgm:prSet phldrT="[Text]"/>
      <dgm:spPr>
        <a:solidFill>
          <a:schemeClr val="tx2">
            <a:lumMod val="20000"/>
            <a:lumOff val="80000"/>
            <a:alpha val="90000"/>
          </a:schemeClr>
        </a:solidFill>
      </dgm:spPr>
      <dgm:t>
        <a:bodyPr/>
        <a:lstStyle/>
        <a:p>
          <a:pPr>
            <a:buFont typeface="Wingdings" panose="05000000000000000000" pitchFamily="2" charset="2"/>
            <a:buChar char="q"/>
          </a:pPr>
          <a:endParaRPr lang="en-CA" dirty="0"/>
        </a:p>
      </dgm:t>
    </dgm:pt>
    <dgm:pt modelId="{29A453E9-CCA8-49F1-8E57-1A7DA702239D}" type="parTrans" cxnId="{494A8DDD-1727-48CB-8B37-18F94EE5C1BD}">
      <dgm:prSet/>
      <dgm:spPr/>
      <dgm:t>
        <a:bodyPr/>
        <a:lstStyle/>
        <a:p>
          <a:endParaRPr lang="en-US"/>
        </a:p>
      </dgm:t>
    </dgm:pt>
    <dgm:pt modelId="{C4D1DE4B-D42F-4833-BFD3-2FB4BB132424}" type="sibTrans" cxnId="{494A8DDD-1727-48CB-8B37-18F94EE5C1BD}">
      <dgm:prSet/>
      <dgm:spPr/>
      <dgm:t>
        <a:bodyPr/>
        <a:lstStyle/>
        <a:p>
          <a:endParaRPr lang="en-US"/>
        </a:p>
      </dgm:t>
    </dgm:pt>
    <dgm:pt modelId="{A9E91B2C-9F7C-44BB-A76E-F17C697E204D}" type="pres">
      <dgm:prSet presAssocID="{5A542D08-DAC9-43A7-ACFC-0BBFB56AA735}" presName="Name0" presStyleCnt="0">
        <dgm:presLayoutVars>
          <dgm:dir/>
          <dgm:animLvl val="lvl"/>
          <dgm:resizeHandles val="exact"/>
        </dgm:presLayoutVars>
      </dgm:prSet>
      <dgm:spPr/>
    </dgm:pt>
    <dgm:pt modelId="{0FAF4BB7-124E-4A62-B0B2-5477327E5D48}" type="pres">
      <dgm:prSet presAssocID="{BEF689C5-212A-4A98-BE92-788B98EBCEF3}" presName="composite" presStyleCnt="0"/>
      <dgm:spPr/>
    </dgm:pt>
    <dgm:pt modelId="{CFB7D816-BA3D-4018-B90F-146297658EB9}" type="pres">
      <dgm:prSet presAssocID="{BEF689C5-212A-4A98-BE92-788B98EBCEF3}" presName="parTx" presStyleLbl="alignNode1" presStyleIdx="0" presStyleCnt="2" custScaleX="99433" custLinFactNeighborX="1956" custLinFactNeighborY="-1903">
        <dgm:presLayoutVars>
          <dgm:chMax val="0"/>
          <dgm:chPref val="0"/>
          <dgm:bulletEnabled val="1"/>
        </dgm:presLayoutVars>
      </dgm:prSet>
      <dgm:spPr/>
    </dgm:pt>
    <dgm:pt modelId="{430F2E0D-A657-4493-B227-EC8BF8AAABC9}" type="pres">
      <dgm:prSet presAssocID="{BEF689C5-212A-4A98-BE92-788B98EBCEF3}" presName="desTx" presStyleLbl="alignAccFollowNode1" presStyleIdx="0" presStyleCnt="2" custLinFactNeighborX="1489" custLinFactNeighborY="922">
        <dgm:presLayoutVars>
          <dgm:bulletEnabled val="1"/>
        </dgm:presLayoutVars>
      </dgm:prSet>
      <dgm:spPr/>
    </dgm:pt>
    <dgm:pt modelId="{CB4375AC-7F97-4BEC-A3C0-914FE9A1FF95}" type="pres">
      <dgm:prSet presAssocID="{9B8D3B3E-A44E-4AF9-A8CF-EEF75B55B80C}" presName="space" presStyleCnt="0"/>
      <dgm:spPr/>
    </dgm:pt>
    <dgm:pt modelId="{DF14FC60-C47B-4F70-B6A3-484DEE9BDFF4}" type="pres">
      <dgm:prSet presAssocID="{0A89B5DF-4C13-45ED-A462-4AB4B9FF1188}" presName="composite" presStyleCnt="0"/>
      <dgm:spPr/>
    </dgm:pt>
    <dgm:pt modelId="{CE156F67-2A93-4AAC-88D2-6D43E96BA1FA}" type="pres">
      <dgm:prSet presAssocID="{0A89B5DF-4C13-45ED-A462-4AB4B9FF1188}" presName="parTx" presStyleLbl="alignNode1" presStyleIdx="1" presStyleCnt="2" custLinFactNeighborX="1" custLinFactNeighborY="2443">
        <dgm:presLayoutVars>
          <dgm:chMax val="0"/>
          <dgm:chPref val="0"/>
          <dgm:bulletEnabled val="1"/>
        </dgm:presLayoutVars>
      </dgm:prSet>
      <dgm:spPr/>
    </dgm:pt>
    <dgm:pt modelId="{D4F0F971-BF0F-4889-A62E-F5AD2043B319}" type="pres">
      <dgm:prSet presAssocID="{0A89B5DF-4C13-45ED-A462-4AB4B9FF1188}" presName="desTx" presStyleLbl="alignAccFollowNode1" presStyleIdx="1" presStyleCnt="2">
        <dgm:presLayoutVars>
          <dgm:bulletEnabled val="1"/>
        </dgm:presLayoutVars>
      </dgm:prSet>
      <dgm:spPr/>
    </dgm:pt>
  </dgm:ptLst>
  <dgm:cxnLst>
    <dgm:cxn modelId="{BA380111-918E-4EC0-B6E9-108B1A2CBA32}" type="presOf" srcId="{5A542D08-DAC9-43A7-ACFC-0BBFB56AA735}" destId="{A9E91B2C-9F7C-44BB-A76E-F17C697E204D}" srcOrd="0" destOrd="0" presId="urn:microsoft.com/office/officeart/2005/8/layout/hList1"/>
    <dgm:cxn modelId="{51FB7616-5F72-4422-AF04-C23333E292B5}" srcId="{BEF689C5-212A-4A98-BE92-788B98EBCEF3}" destId="{2DE84C0C-C735-46A9-9230-D37FB80865A5}" srcOrd="2" destOrd="0" parTransId="{F422D795-00F5-4830-B557-698D8F6E7354}" sibTransId="{60A0157C-F367-45E4-9ED2-772F5DB692D8}"/>
    <dgm:cxn modelId="{0F7C861A-CF17-4821-B338-2E4A49BF0120}" type="presOf" srcId="{A3F37C30-C3AA-4CD7-99A7-52704F62F361}" destId="{430F2E0D-A657-4493-B227-EC8BF8AAABC9}" srcOrd="0" destOrd="1" presId="urn:microsoft.com/office/officeart/2005/8/layout/hList1"/>
    <dgm:cxn modelId="{5EC0361F-7099-4419-B3CE-68802E83995A}" type="presOf" srcId="{56264DE5-0B2D-4C3A-BCCA-726C02487883}" destId="{D4F0F971-BF0F-4889-A62E-F5AD2043B319}" srcOrd="0" destOrd="0" presId="urn:microsoft.com/office/officeart/2005/8/layout/hList1"/>
    <dgm:cxn modelId="{13E4895C-B5DD-4B23-B2D3-DEADC710F059}" type="presOf" srcId="{45237EB9-79CC-4228-BE35-7955CFEE2070}" destId="{430F2E0D-A657-4493-B227-EC8BF8AAABC9}" srcOrd="0" destOrd="0" presId="urn:microsoft.com/office/officeart/2005/8/layout/hList1"/>
    <dgm:cxn modelId="{B9039362-540A-4F65-94BE-3B83B8C2D1B7}" srcId="{BEF689C5-212A-4A98-BE92-788B98EBCEF3}" destId="{45237EB9-79CC-4228-BE35-7955CFEE2070}" srcOrd="0" destOrd="0" parTransId="{95D17B83-4EC4-4D52-B3EE-D273042BA3F6}" sibTransId="{2B7AEFA2-944A-4868-BBF1-0696868C491E}"/>
    <dgm:cxn modelId="{A08CB963-A577-4C0A-A9E2-4F0D770ABBD2}" type="presOf" srcId="{2DE84C0C-C735-46A9-9230-D37FB80865A5}" destId="{430F2E0D-A657-4493-B227-EC8BF8AAABC9}" srcOrd="0" destOrd="2" presId="urn:microsoft.com/office/officeart/2005/8/layout/hList1"/>
    <dgm:cxn modelId="{02DFE063-214C-40AB-ADE5-22DB5B814869}" type="presOf" srcId="{4A6E237A-394A-4843-95E1-8AB9321032B3}" destId="{D4F0F971-BF0F-4889-A62E-F5AD2043B319}" srcOrd="0" destOrd="1" presId="urn:microsoft.com/office/officeart/2005/8/layout/hList1"/>
    <dgm:cxn modelId="{91DDBB57-AC5C-4E16-A2F7-6D145449B2D0}" srcId="{5A542D08-DAC9-43A7-ACFC-0BBFB56AA735}" destId="{BEF689C5-212A-4A98-BE92-788B98EBCEF3}" srcOrd="0" destOrd="0" parTransId="{456E49EE-326A-41DF-AAFC-14BCF034C21F}" sibTransId="{9B8D3B3E-A44E-4AF9-A8CF-EEF75B55B80C}"/>
    <dgm:cxn modelId="{C4BECE5A-941A-4404-8DDE-39A39DD350D0}" type="presOf" srcId="{CDD71C12-87C5-472C-BE24-518C76D46F61}" destId="{430F2E0D-A657-4493-B227-EC8BF8AAABC9}" srcOrd="0" destOrd="5" presId="urn:microsoft.com/office/officeart/2005/8/layout/hList1"/>
    <dgm:cxn modelId="{462DB77C-4E76-44B3-95E7-D39A956571BD}" srcId="{BEF689C5-212A-4A98-BE92-788B98EBCEF3}" destId="{A3F37C30-C3AA-4CD7-99A7-52704F62F361}" srcOrd="1" destOrd="0" parTransId="{2B429AEE-1F33-4B67-B69C-CED8949C2A22}" sibTransId="{084F4B53-65C7-4BE1-935E-8ECE9A56D1DD}"/>
    <dgm:cxn modelId="{F4690CAA-9276-4F03-B53F-0D85C49CF515}" type="presOf" srcId="{86494BCB-81AD-483F-871E-09C730811C11}" destId="{D4F0F971-BF0F-4889-A62E-F5AD2043B319}" srcOrd="0" destOrd="2" presId="urn:microsoft.com/office/officeart/2005/8/layout/hList1"/>
    <dgm:cxn modelId="{29850FAC-8EB9-4448-9A39-58FCCABD3A76}" type="presOf" srcId="{F9930330-FAFF-4AE2-A2E3-134DC6350CAB}" destId="{430F2E0D-A657-4493-B227-EC8BF8AAABC9}" srcOrd="0" destOrd="6" presId="urn:microsoft.com/office/officeart/2005/8/layout/hList1"/>
    <dgm:cxn modelId="{16D80EB2-DF08-48FC-A6FE-BCA80DDAAA86}" type="presOf" srcId="{884005B9-8815-475A-A6B9-928E508CED2B}" destId="{430F2E0D-A657-4493-B227-EC8BF8AAABC9}" srcOrd="0" destOrd="4" presId="urn:microsoft.com/office/officeart/2005/8/layout/hList1"/>
    <dgm:cxn modelId="{E610BEB3-2B68-4744-959B-CD9B2371E868}" srcId="{0A89B5DF-4C13-45ED-A462-4AB4B9FF1188}" destId="{56264DE5-0B2D-4C3A-BCCA-726C02487883}" srcOrd="0" destOrd="0" parTransId="{8A100AC8-909C-4813-8D24-7110E4A81F68}" sibTransId="{E31C303F-5CA9-484B-AEEB-71BBA293FFAB}"/>
    <dgm:cxn modelId="{0CE713B5-0092-4459-9631-ECDE79F4DBDE}" srcId="{BEF689C5-212A-4A98-BE92-788B98EBCEF3}" destId="{884005B9-8815-475A-A6B9-928E508CED2B}" srcOrd="4" destOrd="0" parTransId="{DAF8EB45-6AB5-4A18-B83D-155B7C2F90E0}" sibTransId="{D2F69183-8DA7-40C5-A185-9946ECD2080A}"/>
    <dgm:cxn modelId="{1584A9C8-1608-42B3-8364-F193AFBA560B}" srcId="{BEF689C5-212A-4A98-BE92-788B98EBCEF3}" destId="{212702E6-90AF-4527-A4B4-4238D3A13DDC}" srcOrd="3" destOrd="0" parTransId="{8C9ADC9D-8D29-4C26-BC7D-D215960140AA}" sibTransId="{375D6188-E36A-4E58-8456-4857FB65E5C0}"/>
    <dgm:cxn modelId="{2125C4CD-C70E-4DA4-B7FC-FE07B087597D}" type="presOf" srcId="{0A89B5DF-4C13-45ED-A462-4AB4B9FF1188}" destId="{CE156F67-2A93-4AAC-88D2-6D43E96BA1FA}" srcOrd="0" destOrd="0" presId="urn:microsoft.com/office/officeart/2005/8/layout/hList1"/>
    <dgm:cxn modelId="{494A8DDD-1727-48CB-8B37-18F94EE5C1BD}" srcId="{BEF689C5-212A-4A98-BE92-788B98EBCEF3}" destId="{CDD71C12-87C5-472C-BE24-518C76D46F61}" srcOrd="5" destOrd="0" parTransId="{29A453E9-CCA8-49F1-8E57-1A7DA702239D}" sibTransId="{C4D1DE4B-D42F-4833-BFD3-2FB4BB132424}"/>
    <dgm:cxn modelId="{F46CD4DE-7956-4090-85DA-4046509ACEE5}" srcId="{0A89B5DF-4C13-45ED-A462-4AB4B9FF1188}" destId="{86494BCB-81AD-483F-871E-09C730811C11}" srcOrd="2" destOrd="0" parTransId="{148611DD-A83B-4DE8-A4E9-F10602D8C8AE}" sibTransId="{7A36C7FC-BC03-4C9A-B79B-2D5101337B28}"/>
    <dgm:cxn modelId="{F94D35E7-5336-4405-8EBA-EAF2CF7C3D13}" srcId="{BEF689C5-212A-4A98-BE92-788B98EBCEF3}" destId="{F9930330-FAFF-4AE2-A2E3-134DC6350CAB}" srcOrd="6" destOrd="0" parTransId="{A4A5BC1E-83D7-4E9E-A448-5E2041D4BFE9}" sibTransId="{E3E1D5DD-49BB-4E36-A841-A08DCD7B9D35}"/>
    <dgm:cxn modelId="{38341EED-4510-4617-B562-7FD810767134}" type="presOf" srcId="{212702E6-90AF-4527-A4B4-4238D3A13DDC}" destId="{430F2E0D-A657-4493-B227-EC8BF8AAABC9}" srcOrd="0" destOrd="3" presId="urn:microsoft.com/office/officeart/2005/8/layout/hList1"/>
    <dgm:cxn modelId="{D6AFE0F3-A4D2-412F-9446-2E2EE8F44E1A}" srcId="{0A89B5DF-4C13-45ED-A462-4AB4B9FF1188}" destId="{4A6E237A-394A-4843-95E1-8AB9321032B3}" srcOrd="1" destOrd="0" parTransId="{746EB566-099F-4D09-8EA5-F37DFCF3BB5F}" sibTransId="{C99A3593-F37B-49A4-B0DC-71B02B3C7873}"/>
    <dgm:cxn modelId="{D210D2F9-B8F2-4A99-A1D1-3A60C52C9518}" type="presOf" srcId="{BEF689C5-212A-4A98-BE92-788B98EBCEF3}" destId="{CFB7D816-BA3D-4018-B90F-146297658EB9}" srcOrd="0" destOrd="0" presId="urn:microsoft.com/office/officeart/2005/8/layout/hList1"/>
    <dgm:cxn modelId="{E7C6EBFC-298A-48A1-80EA-6C39F03F1130}" srcId="{5A542D08-DAC9-43A7-ACFC-0BBFB56AA735}" destId="{0A89B5DF-4C13-45ED-A462-4AB4B9FF1188}" srcOrd="1" destOrd="0" parTransId="{F27DEFC9-3CF3-4363-AB1E-D3B20770B592}" sibTransId="{6F885AA4-5B99-46E9-9E22-C9C9C7982899}"/>
    <dgm:cxn modelId="{D74C84BE-97A0-45BA-BF98-0252444A27EC}" type="presParOf" srcId="{A9E91B2C-9F7C-44BB-A76E-F17C697E204D}" destId="{0FAF4BB7-124E-4A62-B0B2-5477327E5D48}" srcOrd="0" destOrd="0" presId="urn:microsoft.com/office/officeart/2005/8/layout/hList1"/>
    <dgm:cxn modelId="{94863AB1-3DEB-45B7-B350-677C659166F0}" type="presParOf" srcId="{0FAF4BB7-124E-4A62-B0B2-5477327E5D48}" destId="{CFB7D816-BA3D-4018-B90F-146297658EB9}" srcOrd="0" destOrd="0" presId="urn:microsoft.com/office/officeart/2005/8/layout/hList1"/>
    <dgm:cxn modelId="{8E0FD24C-EC76-49A9-A9A2-9C9E845EE379}" type="presParOf" srcId="{0FAF4BB7-124E-4A62-B0B2-5477327E5D48}" destId="{430F2E0D-A657-4493-B227-EC8BF8AAABC9}" srcOrd="1" destOrd="0" presId="urn:microsoft.com/office/officeart/2005/8/layout/hList1"/>
    <dgm:cxn modelId="{9F573D18-F834-45D9-9505-C03FA8322A87}" type="presParOf" srcId="{A9E91B2C-9F7C-44BB-A76E-F17C697E204D}" destId="{CB4375AC-7F97-4BEC-A3C0-914FE9A1FF95}" srcOrd="1" destOrd="0" presId="urn:microsoft.com/office/officeart/2005/8/layout/hList1"/>
    <dgm:cxn modelId="{32ECB25B-840B-4CF6-93BE-DEA7548D7D8E}" type="presParOf" srcId="{A9E91B2C-9F7C-44BB-A76E-F17C697E204D}" destId="{DF14FC60-C47B-4F70-B6A3-484DEE9BDFF4}" srcOrd="2" destOrd="0" presId="urn:microsoft.com/office/officeart/2005/8/layout/hList1"/>
    <dgm:cxn modelId="{0F1F0DB7-491F-46BA-ABC7-D411C318ED51}" type="presParOf" srcId="{DF14FC60-C47B-4F70-B6A3-484DEE9BDFF4}" destId="{CE156F67-2A93-4AAC-88D2-6D43E96BA1FA}" srcOrd="0" destOrd="0" presId="urn:microsoft.com/office/officeart/2005/8/layout/hList1"/>
    <dgm:cxn modelId="{F8104AAE-AB7B-4711-BFFD-B41ECC83C7B0}" type="presParOf" srcId="{DF14FC60-C47B-4F70-B6A3-484DEE9BDFF4}" destId="{D4F0F971-BF0F-4889-A62E-F5AD2043B3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77100-5F36-446F-B81F-0EAF88ECFA0F}" type="doc">
      <dgm:prSet loTypeId="urn:microsoft.com/office/officeart/2005/8/layout/process1" loCatId="process" qsTypeId="urn:microsoft.com/office/officeart/2005/8/quickstyle/simple1" qsCatId="simple" csTypeId="urn:microsoft.com/office/officeart/2005/8/colors/accent1_2" csCatId="accent1" phldr="1"/>
      <dgm:spPr/>
    </dgm:pt>
    <dgm:pt modelId="{F9383784-6895-43C7-93F7-675D1F6606D7}">
      <dgm:prSet phldrT="[Text]" custT="1"/>
      <dgm:spPr>
        <a:solidFill>
          <a:srgbClr val="0070C0"/>
        </a:solidFill>
        <a:ln>
          <a:solidFill>
            <a:srgbClr val="0070C0"/>
          </a:solidFill>
        </a:ln>
      </dgm:spPr>
      <dgm:t>
        <a:bodyPr/>
        <a:lstStyle/>
        <a:p>
          <a:r>
            <a:rPr lang="en-US" sz="2000" dirty="0">
              <a:solidFill>
                <a:schemeClr val="bg1"/>
              </a:solidFill>
            </a:rPr>
            <a:t>National Nursing Assessment Service (NNAS)-</a:t>
          </a:r>
          <a:r>
            <a:rPr lang="en-US" sz="2000" dirty="0"/>
            <a:t>advisory report </a:t>
          </a:r>
          <a:endParaRPr lang="en-US" sz="2000" dirty="0">
            <a:solidFill>
              <a:schemeClr val="bg1"/>
            </a:solidFill>
          </a:endParaRPr>
        </a:p>
      </dgm:t>
    </dgm:pt>
    <dgm:pt modelId="{A13CCFAB-0EF1-4045-BD33-516A099B30CE}" type="parTrans" cxnId="{7FAA2879-72FF-439D-9D17-4CF13FF0A403}">
      <dgm:prSet/>
      <dgm:spPr/>
      <dgm:t>
        <a:bodyPr/>
        <a:lstStyle/>
        <a:p>
          <a:endParaRPr lang="en-US" sz="1200"/>
        </a:p>
      </dgm:t>
    </dgm:pt>
    <dgm:pt modelId="{81BA08FC-8C43-4C13-95D9-B55871C1A063}" type="sibTrans" cxnId="{7FAA2879-72FF-439D-9D17-4CF13FF0A403}">
      <dgm:prSet custT="1"/>
      <dgm:spPr>
        <a:solidFill>
          <a:srgbClr val="00B0F0"/>
        </a:solidFill>
      </dgm:spPr>
      <dgm:t>
        <a:bodyPr/>
        <a:lstStyle/>
        <a:p>
          <a:endParaRPr lang="en-US" sz="1600"/>
        </a:p>
      </dgm:t>
    </dgm:pt>
    <dgm:pt modelId="{26F1E154-6AFD-401F-B1A2-8B6C57426491}">
      <dgm:prSet phldrT="[Text]" custT="1"/>
      <dgm:spPr>
        <a:solidFill>
          <a:srgbClr val="0070C0"/>
        </a:solidFill>
      </dgm:spPr>
      <dgm:t>
        <a:bodyPr/>
        <a:lstStyle/>
        <a:p>
          <a:r>
            <a:rPr lang="en-US" sz="2000" b="1" dirty="0">
              <a:solidFill>
                <a:schemeClr val="bg1"/>
              </a:solidFill>
            </a:rPr>
            <a:t>Saskatchewan Registered Nurse Association</a:t>
          </a:r>
          <a:endParaRPr lang="en-US" sz="2000" dirty="0">
            <a:solidFill>
              <a:schemeClr val="bg1"/>
            </a:solidFill>
          </a:endParaRPr>
        </a:p>
      </dgm:t>
    </dgm:pt>
    <dgm:pt modelId="{852F5B52-4731-466A-B76F-F343B195F374}" type="parTrans" cxnId="{F2963EEE-DB65-432B-968C-3BD24333E1D3}">
      <dgm:prSet/>
      <dgm:spPr/>
      <dgm:t>
        <a:bodyPr/>
        <a:lstStyle/>
        <a:p>
          <a:endParaRPr lang="en-US" sz="1200"/>
        </a:p>
      </dgm:t>
    </dgm:pt>
    <dgm:pt modelId="{A01FA0E6-CDD4-4778-A5B1-EA34EE8EA177}" type="sibTrans" cxnId="{F2963EEE-DB65-432B-968C-3BD24333E1D3}">
      <dgm:prSet/>
      <dgm:spPr/>
      <dgm:t>
        <a:bodyPr/>
        <a:lstStyle/>
        <a:p>
          <a:endParaRPr lang="en-US" sz="1200"/>
        </a:p>
      </dgm:t>
    </dgm:pt>
    <dgm:pt modelId="{CF86DA07-473E-442C-AEA4-F5B2CCF645C0}" type="pres">
      <dgm:prSet presAssocID="{73177100-5F36-446F-B81F-0EAF88ECFA0F}" presName="Name0" presStyleCnt="0">
        <dgm:presLayoutVars>
          <dgm:dir/>
          <dgm:resizeHandles val="exact"/>
        </dgm:presLayoutVars>
      </dgm:prSet>
      <dgm:spPr/>
    </dgm:pt>
    <dgm:pt modelId="{D15B36A1-4D31-4A1A-B844-8F00A006ADC9}" type="pres">
      <dgm:prSet presAssocID="{F9383784-6895-43C7-93F7-675D1F6606D7}" presName="node" presStyleLbl="node1" presStyleIdx="0" presStyleCnt="2">
        <dgm:presLayoutVars>
          <dgm:bulletEnabled val="1"/>
        </dgm:presLayoutVars>
      </dgm:prSet>
      <dgm:spPr/>
    </dgm:pt>
    <dgm:pt modelId="{05044A76-1E06-45AA-AD8C-78B7DCFBA6A8}" type="pres">
      <dgm:prSet presAssocID="{81BA08FC-8C43-4C13-95D9-B55871C1A063}" presName="sibTrans" presStyleLbl="sibTrans2D1" presStyleIdx="0" presStyleCnt="1" custScaleX="131328"/>
      <dgm:spPr/>
    </dgm:pt>
    <dgm:pt modelId="{B15B3DD0-DDEF-4A1F-8CFE-C2580CB0B2A6}" type="pres">
      <dgm:prSet presAssocID="{81BA08FC-8C43-4C13-95D9-B55871C1A063}" presName="connectorText" presStyleLbl="sibTrans2D1" presStyleIdx="0" presStyleCnt="1"/>
      <dgm:spPr/>
    </dgm:pt>
    <dgm:pt modelId="{914EB8DA-E2EC-4584-9834-262280546A92}" type="pres">
      <dgm:prSet presAssocID="{26F1E154-6AFD-401F-B1A2-8B6C57426491}" presName="node" presStyleLbl="node1" presStyleIdx="1" presStyleCnt="2" custLinFactX="4273" custLinFactNeighborX="100000" custLinFactNeighborY="3554">
        <dgm:presLayoutVars>
          <dgm:bulletEnabled val="1"/>
        </dgm:presLayoutVars>
      </dgm:prSet>
      <dgm:spPr/>
    </dgm:pt>
  </dgm:ptLst>
  <dgm:cxnLst>
    <dgm:cxn modelId="{88AC270F-8471-4D85-85DB-BD0128F3620B}" type="presOf" srcId="{73177100-5F36-446F-B81F-0EAF88ECFA0F}" destId="{CF86DA07-473E-442C-AEA4-F5B2CCF645C0}" srcOrd="0" destOrd="0" presId="urn:microsoft.com/office/officeart/2005/8/layout/process1"/>
    <dgm:cxn modelId="{CABB1066-3CC7-488E-B259-E68B23148459}" type="presOf" srcId="{26F1E154-6AFD-401F-B1A2-8B6C57426491}" destId="{914EB8DA-E2EC-4584-9834-262280546A92}" srcOrd="0" destOrd="0" presId="urn:microsoft.com/office/officeart/2005/8/layout/process1"/>
    <dgm:cxn modelId="{7FAA2879-72FF-439D-9D17-4CF13FF0A403}" srcId="{73177100-5F36-446F-B81F-0EAF88ECFA0F}" destId="{F9383784-6895-43C7-93F7-675D1F6606D7}" srcOrd="0" destOrd="0" parTransId="{A13CCFAB-0EF1-4045-BD33-516A099B30CE}" sibTransId="{81BA08FC-8C43-4C13-95D9-B55871C1A063}"/>
    <dgm:cxn modelId="{A9FFA5BB-E36F-4C18-97C9-30CE4A2AEA2D}" type="presOf" srcId="{81BA08FC-8C43-4C13-95D9-B55871C1A063}" destId="{B15B3DD0-DDEF-4A1F-8CFE-C2580CB0B2A6}" srcOrd="1" destOrd="0" presId="urn:microsoft.com/office/officeart/2005/8/layout/process1"/>
    <dgm:cxn modelId="{926D25C3-3DE3-48DF-8F76-B4221A93AE68}" type="presOf" srcId="{F9383784-6895-43C7-93F7-675D1F6606D7}" destId="{D15B36A1-4D31-4A1A-B844-8F00A006ADC9}" srcOrd="0" destOrd="0" presId="urn:microsoft.com/office/officeart/2005/8/layout/process1"/>
    <dgm:cxn modelId="{E9A16CC9-2D79-4A44-BBCE-FBAECED64296}" type="presOf" srcId="{81BA08FC-8C43-4C13-95D9-B55871C1A063}" destId="{05044A76-1E06-45AA-AD8C-78B7DCFBA6A8}" srcOrd="0" destOrd="0" presId="urn:microsoft.com/office/officeart/2005/8/layout/process1"/>
    <dgm:cxn modelId="{F2963EEE-DB65-432B-968C-3BD24333E1D3}" srcId="{73177100-5F36-446F-B81F-0EAF88ECFA0F}" destId="{26F1E154-6AFD-401F-B1A2-8B6C57426491}" srcOrd="1" destOrd="0" parTransId="{852F5B52-4731-466A-B76F-F343B195F374}" sibTransId="{A01FA0E6-CDD4-4778-A5B1-EA34EE8EA177}"/>
    <dgm:cxn modelId="{6335562C-178F-4B7C-9DF6-AA3F8D9A5423}" type="presParOf" srcId="{CF86DA07-473E-442C-AEA4-F5B2CCF645C0}" destId="{D15B36A1-4D31-4A1A-B844-8F00A006ADC9}" srcOrd="0" destOrd="0" presId="urn:microsoft.com/office/officeart/2005/8/layout/process1"/>
    <dgm:cxn modelId="{ED477B2D-1218-44E3-8853-DCC7F14E4698}" type="presParOf" srcId="{CF86DA07-473E-442C-AEA4-F5B2CCF645C0}" destId="{05044A76-1E06-45AA-AD8C-78B7DCFBA6A8}" srcOrd="1" destOrd="0" presId="urn:microsoft.com/office/officeart/2005/8/layout/process1"/>
    <dgm:cxn modelId="{7E1261DD-CE77-4429-AC06-CD6A2F560A94}" type="presParOf" srcId="{05044A76-1E06-45AA-AD8C-78B7DCFBA6A8}" destId="{B15B3DD0-DDEF-4A1F-8CFE-C2580CB0B2A6}" srcOrd="0" destOrd="0" presId="urn:microsoft.com/office/officeart/2005/8/layout/process1"/>
    <dgm:cxn modelId="{612DAF4F-4F2A-4ACE-898C-13A2D95B0077}" type="presParOf" srcId="{CF86DA07-473E-442C-AEA4-F5B2CCF645C0}" destId="{914EB8DA-E2EC-4584-9834-262280546A9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7D816-BA3D-4018-B90F-146297658EB9}">
      <dsp:nvSpPr>
        <dsp:cNvPr id="0" name=""/>
        <dsp:cNvSpPr/>
      </dsp:nvSpPr>
      <dsp:spPr>
        <a:xfrm>
          <a:off x="120384" y="83315"/>
          <a:ext cx="5342527" cy="748800"/>
        </a:xfrm>
        <a:prstGeom prst="rect">
          <a:avLst/>
        </a:prstGeom>
        <a:solidFill>
          <a:schemeClr val="tx2">
            <a:lumMod val="60000"/>
            <a:lumOff val="40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kern="1200" dirty="0"/>
            <a:t>Regulated Occupations</a:t>
          </a:r>
        </a:p>
      </dsp:txBody>
      <dsp:txXfrm>
        <a:off x="120384" y="83315"/>
        <a:ext cx="5342527" cy="748800"/>
      </dsp:txXfrm>
    </dsp:sp>
    <dsp:sp modelId="{430F2E0D-A657-4493-B227-EC8BF8AAABC9}">
      <dsp:nvSpPr>
        <dsp:cNvPr id="0" name=""/>
        <dsp:cNvSpPr/>
      </dsp:nvSpPr>
      <dsp:spPr>
        <a:xfrm>
          <a:off x="80060" y="881898"/>
          <a:ext cx="5372992" cy="3853980"/>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q"/>
          </a:pPr>
          <a:r>
            <a:rPr lang="en-CA" sz="2600" kern="1200" dirty="0"/>
            <a:t>Public Health and Safety Concerns </a:t>
          </a:r>
        </a:p>
        <a:p>
          <a:pPr marL="228600" lvl="1" indent="-228600" algn="l" defTabSz="1155700">
            <a:lnSpc>
              <a:spcPct val="90000"/>
            </a:lnSpc>
            <a:spcBef>
              <a:spcPct val="0"/>
            </a:spcBef>
            <a:spcAft>
              <a:spcPct val="15000"/>
            </a:spcAft>
            <a:buFont typeface="Wingdings" panose="05000000000000000000" pitchFamily="2" charset="2"/>
            <a:buChar char="q"/>
          </a:pPr>
          <a:endParaRPr lang="en-CA" sz="2600" kern="1200" dirty="0"/>
        </a:p>
        <a:p>
          <a:pPr marL="228600" lvl="1" indent="-228600" algn="l" defTabSz="1155700">
            <a:lnSpc>
              <a:spcPct val="90000"/>
            </a:lnSpc>
            <a:spcBef>
              <a:spcPct val="0"/>
            </a:spcBef>
            <a:spcAft>
              <a:spcPct val="15000"/>
            </a:spcAft>
            <a:buFont typeface="Wingdings" panose="05000000000000000000" pitchFamily="2" charset="2"/>
            <a:buChar char="q"/>
          </a:pPr>
          <a:r>
            <a:rPr lang="en-CA" sz="2600" kern="1200" dirty="0"/>
            <a:t>Credential Assessment (WES/IQAS/Licensing Body)</a:t>
          </a:r>
        </a:p>
        <a:p>
          <a:pPr marL="228600" lvl="1" indent="-228600" algn="l" defTabSz="1155700">
            <a:lnSpc>
              <a:spcPct val="90000"/>
            </a:lnSpc>
            <a:spcBef>
              <a:spcPct val="0"/>
            </a:spcBef>
            <a:spcAft>
              <a:spcPct val="15000"/>
            </a:spcAft>
            <a:buFont typeface="Wingdings" panose="05000000000000000000" pitchFamily="2" charset="2"/>
            <a:buChar char="q"/>
          </a:pPr>
          <a:endParaRPr lang="en-CA" sz="2600" kern="1200" dirty="0"/>
        </a:p>
        <a:p>
          <a:pPr marL="228600" lvl="1" indent="-228600" algn="l" defTabSz="1155700">
            <a:lnSpc>
              <a:spcPct val="90000"/>
            </a:lnSpc>
            <a:spcBef>
              <a:spcPct val="0"/>
            </a:spcBef>
            <a:spcAft>
              <a:spcPct val="15000"/>
            </a:spcAft>
            <a:buFont typeface="Wingdings" panose="05000000000000000000" pitchFamily="2" charset="2"/>
            <a:buChar char="q"/>
          </a:pPr>
          <a:r>
            <a:rPr lang="en-CA" sz="2600" kern="1200" dirty="0"/>
            <a:t>Licensing Process through Regulatory Body</a:t>
          </a:r>
        </a:p>
        <a:p>
          <a:pPr marL="228600" lvl="1" indent="-228600" algn="l" defTabSz="1155700">
            <a:lnSpc>
              <a:spcPct val="90000"/>
            </a:lnSpc>
            <a:spcBef>
              <a:spcPct val="0"/>
            </a:spcBef>
            <a:spcAft>
              <a:spcPct val="15000"/>
            </a:spcAft>
            <a:buFont typeface="Wingdings" panose="05000000000000000000" pitchFamily="2" charset="2"/>
            <a:buChar char="q"/>
          </a:pPr>
          <a:endParaRPr lang="en-CA" sz="2600" kern="1200" dirty="0"/>
        </a:p>
        <a:p>
          <a:pPr marL="228600" lvl="1" indent="-228600" algn="l" defTabSz="1155700">
            <a:lnSpc>
              <a:spcPct val="90000"/>
            </a:lnSpc>
            <a:spcBef>
              <a:spcPct val="0"/>
            </a:spcBef>
            <a:spcAft>
              <a:spcPct val="15000"/>
            </a:spcAft>
            <a:buFont typeface="Wingdings" panose="05000000000000000000" pitchFamily="2" charset="2"/>
            <a:buChar char="q"/>
          </a:pPr>
          <a:r>
            <a:rPr lang="en-CA" sz="2600" kern="1200" dirty="0"/>
            <a:t>Work in related Occupation</a:t>
          </a:r>
        </a:p>
      </dsp:txBody>
      <dsp:txXfrm>
        <a:off x="80060" y="881898"/>
        <a:ext cx="5372992" cy="3853980"/>
      </dsp:txXfrm>
    </dsp:sp>
    <dsp:sp modelId="{CE156F67-2A93-4AAC-88D2-6D43E96BA1FA}">
      <dsp:nvSpPr>
        <dsp:cNvPr id="0" name=""/>
        <dsp:cNvSpPr/>
      </dsp:nvSpPr>
      <dsp:spPr>
        <a:xfrm>
          <a:off x="6125321" y="115858"/>
          <a:ext cx="5372992" cy="748800"/>
        </a:xfrm>
        <a:prstGeom prst="rect">
          <a:avLst/>
        </a:prstGeom>
        <a:solidFill>
          <a:schemeClr val="tx2">
            <a:lumMod val="60000"/>
            <a:lumOff val="40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CA" sz="2600" kern="1200" dirty="0"/>
            <a:t>Non-regulated Occupations</a:t>
          </a:r>
        </a:p>
      </dsp:txBody>
      <dsp:txXfrm>
        <a:off x="6125321" y="115858"/>
        <a:ext cx="5372992" cy="748800"/>
      </dsp:txXfrm>
    </dsp:sp>
    <dsp:sp modelId="{D4F0F971-BF0F-4889-A62E-F5AD2043B319}">
      <dsp:nvSpPr>
        <dsp:cNvPr id="0" name=""/>
        <dsp:cNvSpPr/>
      </dsp:nvSpPr>
      <dsp:spPr>
        <a:xfrm>
          <a:off x="6125267" y="846365"/>
          <a:ext cx="5372992" cy="3853980"/>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q"/>
          </a:pPr>
          <a:r>
            <a:rPr lang="en-CA" sz="2600" kern="1200" dirty="0"/>
            <a:t>Credential Assessment (WES/IQAS)</a:t>
          </a:r>
        </a:p>
        <a:p>
          <a:pPr marL="228600" lvl="1" indent="-228600" algn="l" defTabSz="1155700">
            <a:lnSpc>
              <a:spcPct val="90000"/>
            </a:lnSpc>
            <a:spcBef>
              <a:spcPct val="0"/>
            </a:spcBef>
            <a:spcAft>
              <a:spcPct val="15000"/>
            </a:spcAft>
            <a:buFont typeface="Wingdings" panose="05000000000000000000" pitchFamily="2" charset="2"/>
            <a:buChar char="q"/>
          </a:pPr>
          <a:endParaRPr lang="en-CA" sz="2600" kern="1200" dirty="0"/>
        </a:p>
        <a:p>
          <a:pPr marL="228600" lvl="1" indent="-228600" algn="l" defTabSz="1155700">
            <a:lnSpc>
              <a:spcPct val="90000"/>
            </a:lnSpc>
            <a:spcBef>
              <a:spcPct val="0"/>
            </a:spcBef>
            <a:spcAft>
              <a:spcPct val="15000"/>
            </a:spcAft>
            <a:buFont typeface="Wingdings" panose="05000000000000000000" pitchFamily="2" charset="2"/>
            <a:buChar char="q"/>
          </a:pPr>
          <a:r>
            <a:rPr lang="en-CA" sz="2600" kern="1200" dirty="0"/>
            <a:t>Work in related Field</a:t>
          </a:r>
        </a:p>
      </dsp:txBody>
      <dsp:txXfrm>
        <a:off x="6125267" y="846365"/>
        <a:ext cx="5372992" cy="3853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B36A1-4D31-4A1A-B844-8F00A006ADC9}">
      <dsp:nvSpPr>
        <dsp:cNvPr id="0" name=""/>
        <dsp:cNvSpPr/>
      </dsp:nvSpPr>
      <dsp:spPr>
        <a:xfrm>
          <a:off x="1680" y="0"/>
          <a:ext cx="3583032" cy="887239"/>
        </a:xfrm>
        <a:prstGeom prst="roundRect">
          <a:avLst>
            <a:gd name="adj" fmla="val 10000"/>
          </a:avLst>
        </a:prstGeom>
        <a:solidFill>
          <a:srgbClr val="0070C0"/>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National Nursing Assessment Service (NNAS)-</a:t>
          </a:r>
          <a:r>
            <a:rPr lang="en-US" sz="2000" kern="1200" dirty="0"/>
            <a:t>advisory report </a:t>
          </a:r>
          <a:endParaRPr lang="en-US" sz="2000" kern="1200" dirty="0">
            <a:solidFill>
              <a:schemeClr val="bg1"/>
            </a:solidFill>
          </a:endParaRPr>
        </a:p>
      </dsp:txBody>
      <dsp:txXfrm>
        <a:off x="27666" y="25986"/>
        <a:ext cx="3531060" cy="835267"/>
      </dsp:txXfrm>
    </dsp:sp>
    <dsp:sp modelId="{05044A76-1E06-45AA-AD8C-78B7DCFBA6A8}">
      <dsp:nvSpPr>
        <dsp:cNvPr id="0" name=""/>
        <dsp:cNvSpPr/>
      </dsp:nvSpPr>
      <dsp:spPr>
        <a:xfrm>
          <a:off x="3824312" y="0"/>
          <a:ext cx="998740" cy="887239"/>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24312" y="177448"/>
        <a:ext cx="732568" cy="532343"/>
      </dsp:txXfrm>
    </dsp:sp>
    <dsp:sp modelId="{914EB8DA-E2EC-4584-9834-262280546A92}">
      <dsp:nvSpPr>
        <dsp:cNvPr id="0" name=""/>
        <dsp:cNvSpPr/>
      </dsp:nvSpPr>
      <dsp:spPr>
        <a:xfrm>
          <a:off x="5019605" y="0"/>
          <a:ext cx="3583032" cy="88723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Saskatchewan Registered Nurse Association</a:t>
          </a:r>
          <a:endParaRPr lang="en-US" sz="2000" kern="1200" dirty="0">
            <a:solidFill>
              <a:schemeClr val="bg1"/>
            </a:solidFill>
          </a:endParaRPr>
        </a:p>
      </dsp:txBody>
      <dsp:txXfrm>
        <a:off x="5045591" y="25986"/>
        <a:ext cx="3531060" cy="83526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D0373-68EC-493A-9B13-BA92459593A9}"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934B3-723E-4B6E-9384-48593E8C991A}" type="slidenum">
              <a:rPr lang="en-US" smtClean="0"/>
              <a:t>‹#›</a:t>
            </a:fld>
            <a:endParaRPr lang="en-US"/>
          </a:p>
        </p:txBody>
      </p:sp>
    </p:spTree>
    <p:extLst>
      <p:ext uri="{BB962C8B-B14F-4D97-AF65-F5344CB8AC3E}">
        <p14:creationId xmlns:p14="http://schemas.microsoft.com/office/powerpoint/2010/main" val="159973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934B3-723E-4B6E-9384-48593E8C991A}" type="slidenum">
              <a:rPr lang="en-US" smtClean="0"/>
              <a:t>13</a:t>
            </a:fld>
            <a:endParaRPr lang="en-US"/>
          </a:p>
        </p:txBody>
      </p:sp>
    </p:spTree>
    <p:extLst>
      <p:ext uri="{BB962C8B-B14F-4D97-AF65-F5344CB8AC3E}">
        <p14:creationId xmlns:p14="http://schemas.microsoft.com/office/powerpoint/2010/main" val="388103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8086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2208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40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A54C80-263E-416B-A8E0-580EDEADCBDC}" type="datetimeFigureOut">
              <a:rPr lang="en-US" smtClean="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9216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4943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2A54C80-263E-416B-A8E0-580EDEADCBDC}" type="datetimeFigureOut">
              <a:rPr lang="en-US" smtClean="0"/>
              <a:t>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4719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309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56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26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2A54C80-263E-416B-A8E0-580EDEADCBDC}" type="datetimeFigureOut">
              <a:rPr lang="en-US" smtClean="0"/>
              <a:t>2/2/2021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49244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2/2/2021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821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2/2/2021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2890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Credential%20Assessment.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askatchewan.ca/residents/moving-to-saskatchewan/immigrating-to-saskatchewan/working-in-saskatchewan/regulated-occupations-and-licensing-requirements/saskatchewan-regulatory-bod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srna.org/licence_membership/becoming-a-nurse-in-sask/registered-nurse-sask/internationally-educated/"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lpn.com/internationally-educated-nurses-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saskpolytech.ca/programs-and-courses/part-time-studies/a-z-listing.aspx" TargetMode="External"/><Relationship Id="rId4" Type="http://schemas.openxmlformats.org/officeDocument/2006/relationships/hyperlink" Target="https://saskpolytech.ca/programs-and-courses/programs/Practical-Nursing.aspx"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ptrb.ca/WEB/SPTRB/Certification_and_Registration/International_Teacher_Education_Program.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CA" dirty="0"/>
              <a:t>Credential Assessment &amp; Licensing Guidance</a:t>
            </a:r>
          </a:p>
        </p:txBody>
      </p:sp>
    </p:spTree>
    <p:extLst>
      <p:ext uri="{BB962C8B-B14F-4D97-AF65-F5344CB8AC3E}">
        <p14:creationId xmlns:p14="http://schemas.microsoft.com/office/powerpoint/2010/main" val="24125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200" dirty="0"/>
              <a:t>ONLINE APPLCIATION TIPS</a:t>
            </a:r>
          </a:p>
        </p:txBody>
      </p:sp>
      <p:sp>
        <p:nvSpPr>
          <p:cNvPr id="3" name="Content Placeholder 2"/>
          <p:cNvSpPr>
            <a:spLocks noGrp="1"/>
          </p:cNvSpPr>
          <p:nvPr>
            <p:ph idx="1"/>
          </p:nvPr>
        </p:nvSpPr>
        <p:spPr>
          <a:xfrm>
            <a:off x="1465609" y="2864783"/>
            <a:ext cx="8596668" cy="2508230"/>
          </a:xfrm>
        </p:spPr>
        <p:txBody>
          <a:bodyPr/>
          <a:lstStyle/>
          <a:p>
            <a:pPr marL="0" indent="0">
              <a:buNone/>
            </a:pPr>
            <a:endParaRPr lang="en-CA" dirty="0"/>
          </a:p>
          <a:p>
            <a:pPr>
              <a:buFont typeface="Wingdings" panose="05000000000000000000" pitchFamily="2" charset="2"/>
              <a:buChar char="ü"/>
            </a:pPr>
            <a:r>
              <a:rPr lang="en-CA" dirty="0"/>
              <a:t>Always remember your account information</a:t>
            </a:r>
          </a:p>
          <a:p>
            <a:pPr>
              <a:buFont typeface="Wingdings" panose="05000000000000000000" pitchFamily="2" charset="2"/>
              <a:buChar char="ü"/>
            </a:pPr>
            <a:r>
              <a:rPr lang="en-CA" dirty="0"/>
              <a:t>The user name and the password</a:t>
            </a:r>
          </a:p>
          <a:p>
            <a:pPr>
              <a:buFont typeface="Wingdings" panose="05000000000000000000" pitchFamily="2" charset="2"/>
              <a:buChar char="ü"/>
            </a:pPr>
            <a:r>
              <a:rPr lang="en-CA" dirty="0"/>
              <a:t>Write it down in a place where you can easily access </a:t>
            </a:r>
          </a:p>
          <a:p>
            <a:pPr>
              <a:buFont typeface="Wingdings" panose="05000000000000000000" pitchFamily="2" charset="2"/>
              <a:buChar char="ü"/>
            </a:pPr>
            <a:r>
              <a:rPr lang="en-CA" dirty="0">
                <a:hlinkClick r:id="rId2" action="ppaction://hlinkpres?slideindex=1&amp;slidetitle="/>
              </a:rPr>
              <a:t>http://www.wes.org/ca/</a:t>
            </a:r>
            <a:endParaRPr lang="en-CA" dirty="0"/>
          </a:p>
        </p:txBody>
      </p:sp>
    </p:spTree>
    <p:extLst>
      <p:ext uri="{BB962C8B-B14F-4D97-AF65-F5344CB8AC3E}">
        <p14:creationId xmlns:p14="http://schemas.microsoft.com/office/powerpoint/2010/main" val="200457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43975"/>
            <a:ext cx="7729728" cy="1188720"/>
          </a:xfrm>
        </p:spPr>
        <p:txBody>
          <a:bodyPr/>
          <a:lstStyle/>
          <a:p>
            <a:pPr algn="ctr"/>
            <a:r>
              <a:rPr lang="en-CA" dirty="0"/>
              <a:t>Regulatory Bodies in Saskatchewan</a:t>
            </a:r>
          </a:p>
        </p:txBody>
      </p:sp>
      <p:sp>
        <p:nvSpPr>
          <p:cNvPr id="3" name="Content Placeholder 2"/>
          <p:cNvSpPr>
            <a:spLocks noGrp="1"/>
          </p:cNvSpPr>
          <p:nvPr>
            <p:ph idx="1"/>
          </p:nvPr>
        </p:nvSpPr>
        <p:spPr/>
        <p:txBody>
          <a:bodyPr>
            <a:normAutofit fontScale="92500" lnSpcReduction="20000"/>
          </a:bodyPr>
          <a:lstStyle/>
          <a:p>
            <a:r>
              <a:rPr lang="en-CA" dirty="0"/>
              <a:t>Teacher Licensing- Saskatchewan Professional Teachers Regulatory Board (SPTRB)</a:t>
            </a:r>
          </a:p>
          <a:p>
            <a:r>
              <a:rPr lang="en-CA" dirty="0"/>
              <a:t>Engineer Licensing - Association of Professional Engineers and Geoscientists of Saskatchewan (APEGS)</a:t>
            </a:r>
          </a:p>
          <a:p>
            <a:r>
              <a:rPr lang="en-CA" dirty="0"/>
              <a:t>Accounting Body- CPA Saskatchewan</a:t>
            </a:r>
          </a:p>
          <a:p>
            <a:r>
              <a:rPr lang="en-CA" dirty="0"/>
              <a:t>Early Childhood Educators- Ministry of Education SK</a:t>
            </a:r>
          </a:p>
          <a:p>
            <a:r>
              <a:rPr lang="en-CA" dirty="0"/>
              <a:t>Nursing License- Saskatchewan Association Of Licensed Practical Nurses (SALPN)</a:t>
            </a:r>
          </a:p>
          <a:p>
            <a:endParaRPr lang="en-CA" dirty="0"/>
          </a:p>
          <a:p>
            <a:r>
              <a:rPr lang="en-CA" dirty="0">
                <a:solidFill>
                  <a:srgbClr val="0070C0"/>
                </a:solidFill>
                <a:hlinkClick r:id="rId2">
                  <a:extLst>
                    <a:ext uri="{A12FA001-AC4F-418D-AE19-62706E023703}">
                      <ahyp:hlinkClr xmlns:ahyp="http://schemas.microsoft.com/office/drawing/2018/hyperlinkcolor" val="tx"/>
                    </a:ext>
                  </a:extLst>
                </a:hlinkClick>
              </a:rPr>
              <a:t>https://www.saskatchewan.ca/residents/moving-to-saskatchewan/immigrating-to-saskatchewan/working-in-saskatchewan/regulated-occupations-and-licensing-requirements/saskatchewan-regulatory-bodies</a:t>
            </a:r>
            <a:endParaRPr lang="en-CA" dirty="0">
              <a:solidFill>
                <a:srgbClr val="0070C0"/>
              </a:solidFill>
            </a:endParaRPr>
          </a:p>
          <a:p>
            <a:endParaRPr lang="en-CA" dirty="0"/>
          </a:p>
        </p:txBody>
      </p:sp>
    </p:spTree>
    <p:extLst>
      <p:ext uri="{BB962C8B-B14F-4D97-AF65-F5344CB8AC3E}">
        <p14:creationId xmlns:p14="http://schemas.microsoft.com/office/powerpoint/2010/main" val="48776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83" y="393330"/>
            <a:ext cx="8836256" cy="794339"/>
          </a:xfrm>
        </p:spPr>
        <p:txBody>
          <a:bodyPr>
            <a:normAutofit fontScale="90000"/>
          </a:bodyPr>
          <a:lstStyle/>
          <a:p>
            <a:br>
              <a:rPr lang="en-US" b="1" dirty="0"/>
            </a:br>
            <a:r>
              <a:rPr lang="en-US" b="1" dirty="0"/>
              <a:t>International Educated &amp; Licensed RN</a:t>
            </a:r>
            <a:br>
              <a:rPr lang="en-US" b="1" dirty="0"/>
            </a:br>
            <a:endParaRPr lang="en-US" dirty="0"/>
          </a:p>
        </p:txBody>
      </p:sp>
      <p:sp>
        <p:nvSpPr>
          <p:cNvPr id="3" name="Content Placeholder 2"/>
          <p:cNvSpPr>
            <a:spLocks noGrp="1"/>
          </p:cNvSpPr>
          <p:nvPr>
            <p:ph idx="1"/>
          </p:nvPr>
        </p:nvSpPr>
        <p:spPr>
          <a:xfrm>
            <a:off x="1420092" y="2699880"/>
            <a:ext cx="8596668" cy="3953168"/>
          </a:xfrm>
        </p:spPr>
        <p:txBody>
          <a:bodyPr>
            <a:noAutofit/>
          </a:bodyPr>
          <a:lstStyle/>
          <a:p>
            <a:r>
              <a:rPr lang="en-US" sz="1400" dirty="0">
                <a:latin typeface="Calibri" panose="020F0502020204030204" pitchFamily="34" charset="0"/>
                <a:cs typeface="Calibri" panose="020F0502020204030204" pitchFamily="34" charset="0"/>
              </a:rPr>
              <a:t>The </a:t>
            </a:r>
            <a:r>
              <a:rPr lang="en-US" sz="1400" b="1" dirty="0">
                <a:latin typeface="Calibri" panose="020F0502020204030204" pitchFamily="34" charset="0"/>
                <a:cs typeface="Calibri" panose="020F0502020204030204" pitchFamily="34" charset="0"/>
              </a:rPr>
              <a:t>NNAS application process </a:t>
            </a:r>
            <a:r>
              <a:rPr lang="en-US" sz="1400" dirty="0">
                <a:latin typeface="Calibri" panose="020F0502020204030204" pitchFamily="34" charset="0"/>
                <a:cs typeface="Calibri" panose="020F0502020204030204" pitchFamily="34" charset="0"/>
              </a:rPr>
              <a:t>will produce an Advisory Report that includes an evaluation of your education according to approved Canadian standards and compares your education to current Canadian nursing requirements. </a:t>
            </a:r>
          </a:p>
          <a:p>
            <a:r>
              <a:rPr lang="en-US" sz="1400" b="1" dirty="0">
                <a:latin typeface="Calibri" panose="020F0502020204030204" pitchFamily="34" charset="0"/>
                <a:cs typeface="Calibri" panose="020F0502020204030204" pitchFamily="34" charset="0"/>
              </a:rPr>
              <a:t>It contains the following: </a:t>
            </a:r>
          </a:p>
          <a:p>
            <a:pPr lvl="1"/>
            <a:r>
              <a:rPr lang="en-US" sz="1400" dirty="0">
                <a:latin typeface="Calibri" panose="020F0502020204030204" pitchFamily="34" charset="0"/>
                <a:cs typeface="Calibri" panose="020F0502020204030204" pitchFamily="34" charset="0"/>
              </a:rPr>
              <a:t>1. An evaluation of your education, according to Canadian nursing entrance to practice requirements and standards. </a:t>
            </a:r>
          </a:p>
          <a:p>
            <a:pPr lvl="1"/>
            <a:r>
              <a:rPr lang="en-US" sz="1400" dirty="0">
                <a:latin typeface="Calibri" panose="020F0502020204030204" pitchFamily="34" charset="0"/>
                <a:cs typeface="Calibri" panose="020F0502020204030204" pitchFamily="34" charset="0"/>
              </a:rPr>
              <a:t>2. Background information about your schools and dates you attended. </a:t>
            </a:r>
          </a:p>
          <a:p>
            <a:pPr lvl="1"/>
            <a:r>
              <a:rPr lang="en-US" sz="1400" dirty="0">
                <a:latin typeface="Calibri" panose="020F0502020204030204" pitchFamily="34" charset="0"/>
                <a:cs typeface="Calibri" panose="020F0502020204030204" pitchFamily="34" charset="0"/>
              </a:rPr>
              <a:t>3. Verifications of your license/registration and credential sources. </a:t>
            </a:r>
          </a:p>
          <a:p>
            <a:pPr lvl="1"/>
            <a:r>
              <a:rPr lang="en-US" sz="1400" dirty="0">
                <a:latin typeface="Calibri" panose="020F0502020204030204" pitchFamily="34" charset="0"/>
                <a:cs typeface="Calibri" panose="020F0502020204030204" pitchFamily="34" charset="0"/>
              </a:rPr>
              <a:t>4. Your employment history. </a:t>
            </a:r>
          </a:p>
          <a:p>
            <a:pPr lvl="1"/>
            <a:r>
              <a:rPr lang="en-US" sz="1400" dirty="0">
                <a:latin typeface="Calibri" panose="020F0502020204030204" pitchFamily="34" charset="0"/>
                <a:cs typeface="Calibri" panose="020F0502020204030204" pitchFamily="34" charset="0"/>
              </a:rPr>
              <a:t>5. Evidence of English language proficiency.</a:t>
            </a:r>
            <a:endParaRPr lang="en-US" sz="1400" b="1" dirty="0">
              <a:solidFill>
                <a:schemeClr val="accent1">
                  <a:lumMod val="75000"/>
                </a:schemeClr>
              </a:solidFill>
              <a:latin typeface="Calibri" panose="020F0502020204030204" pitchFamily="34" charset="0"/>
              <a:cs typeface="Calibri" panose="020F0502020204030204" pitchFamily="34" charset="0"/>
            </a:endParaRPr>
          </a:p>
          <a:p>
            <a:r>
              <a:rPr lang="en-US" sz="1400" b="1" dirty="0">
                <a:solidFill>
                  <a:srgbClr val="0070C0"/>
                </a:solidFill>
                <a:latin typeface="Calibri" panose="020F0502020204030204" pitchFamily="34" charset="0"/>
                <a:cs typeface="Calibri" panose="020F0502020204030204" pitchFamily="34" charset="0"/>
              </a:rPr>
              <a:t>Regulatory Body - Saskatchewan Registered Nurse Association</a:t>
            </a:r>
          </a:p>
          <a:p>
            <a:pPr marL="0" indent="0" algn="ctr">
              <a:buNone/>
            </a:pPr>
            <a:r>
              <a:rPr lang="en-US" sz="14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https://www.srna.org/licence_membership/becoming-a-nurse-in-sask/registered-nurse-sask/internationally-educated/</a:t>
            </a:r>
            <a:endParaRPr lang="en-US" sz="1400" dirty="0">
              <a:solidFill>
                <a:srgbClr val="0070C0"/>
              </a:solidFill>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2739007332"/>
              </p:ext>
            </p:extLst>
          </p:nvPr>
        </p:nvGraphicFramePr>
        <p:xfrm>
          <a:off x="1420092" y="1480251"/>
          <a:ext cx="8602638" cy="88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611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706453"/>
          </a:xfrm>
        </p:spPr>
        <p:txBody>
          <a:bodyPr>
            <a:normAutofit fontScale="90000"/>
          </a:bodyPr>
          <a:lstStyle/>
          <a:p>
            <a:br>
              <a:rPr lang="en-US" dirty="0"/>
            </a:br>
            <a:r>
              <a:rPr lang="en-US" dirty="0"/>
              <a:t>Practical Nursing-SALPN</a:t>
            </a:r>
            <a:br>
              <a:rPr lang="en-US" dirty="0"/>
            </a:br>
            <a:endParaRPr lang="en-US" dirty="0"/>
          </a:p>
        </p:txBody>
      </p:sp>
      <p:sp>
        <p:nvSpPr>
          <p:cNvPr id="3" name="Content Placeholder 2"/>
          <p:cNvSpPr>
            <a:spLocks noGrp="1"/>
          </p:cNvSpPr>
          <p:nvPr>
            <p:ph idx="1"/>
          </p:nvPr>
        </p:nvSpPr>
        <p:spPr>
          <a:xfrm>
            <a:off x="2231136" y="2259724"/>
            <a:ext cx="7729728" cy="4025462"/>
          </a:xfrm>
        </p:spPr>
        <p:txBody>
          <a:bodyPr>
            <a:normAutofit fontScale="85000" lnSpcReduction="20000"/>
          </a:bodyPr>
          <a:lstStyle/>
          <a:p>
            <a:pPr marL="0" indent="0">
              <a:buNone/>
            </a:pPr>
            <a:r>
              <a:rPr lang="en-US" b="1" dirty="0">
                <a:solidFill>
                  <a:schemeClr val="tx1"/>
                </a:solidFill>
              </a:rPr>
              <a:t>PROGRAMS:</a:t>
            </a:r>
          </a:p>
          <a:p>
            <a:pPr>
              <a:buFont typeface="Wingdings" panose="05000000000000000000" pitchFamily="2" charset="2"/>
              <a:buChar char="q"/>
            </a:pPr>
            <a:r>
              <a:rPr lang="en-US" dirty="0">
                <a:solidFill>
                  <a:srgbClr val="0070C0"/>
                </a:solidFill>
                <a:hlinkClick r:id="rId3">
                  <a:extLst>
                    <a:ext uri="{A12FA001-AC4F-418D-AE19-62706E023703}">
                      <ahyp:hlinkClr xmlns:ahyp="http://schemas.microsoft.com/office/drawing/2018/hyperlinkcolor" val="tx"/>
                    </a:ext>
                  </a:extLst>
                </a:hlinkClick>
              </a:rPr>
              <a:t>https://salpn.com/internationally-educated-nurses-2/</a:t>
            </a:r>
            <a:r>
              <a:rPr lang="en-US" dirty="0">
                <a:solidFill>
                  <a:srgbClr val="0070C0"/>
                </a:solidFill>
              </a:rPr>
              <a:t> </a:t>
            </a:r>
          </a:p>
          <a:p>
            <a:pPr>
              <a:buFont typeface="Wingdings" panose="05000000000000000000" pitchFamily="2" charset="2"/>
              <a:buChar char="q"/>
            </a:pPr>
            <a:r>
              <a:rPr lang="en-US" dirty="0">
                <a:solidFill>
                  <a:srgbClr val="0070C0"/>
                </a:solidFill>
                <a:hlinkClick r:id="rId4">
                  <a:extLst>
                    <a:ext uri="{A12FA001-AC4F-418D-AE19-62706E023703}">
                      <ahyp:hlinkClr xmlns:ahyp="http://schemas.microsoft.com/office/drawing/2018/hyperlinkcolor" val="tx"/>
                    </a:ext>
                  </a:extLst>
                </a:hlinkClick>
              </a:rPr>
              <a:t>https://saskpolytech.ca/programs-and-courses/programs/Practical-Nursing.aspx</a:t>
            </a:r>
            <a:r>
              <a:rPr lang="en-US" dirty="0">
                <a:solidFill>
                  <a:srgbClr val="0070C0"/>
                </a:solidFill>
              </a:rPr>
              <a:t>  </a:t>
            </a:r>
          </a:p>
          <a:p>
            <a:endParaRPr lang="en-US" dirty="0"/>
          </a:p>
          <a:p>
            <a:pPr marL="0" indent="0">
              <a:buNone/>
            </a:pPr>
            <a:r>
              <a:rPr lang="en-US" b="1" dirty="0"/>
              <a:t>Three mandatory competencies are required for licensure by legislation in Saskatchewan:</a:t>
            </a:r>
          </a:p>
          <a:p>
            <a:pPr lvl="1"/>
            <a:r>
              <a:rPr lang="en-US" dirty="0"/>
              <a:t>Health Assessment</a:t>
            </a:r>
          </a:p>
          <a:p>
            <a:pPr lvl="1"/>
            <a:r>
              <a:rPr lang="en-US" dirty="0"/>
              <a:t>Medication Administration</a:t>
            </a:r>
          </a:p>
          <a:p>
            <a:pPr lvl="1"/>
            <a:r>
              <a:rPr lang="en-US" dirty="0"/>
              <a:t>IV Initiation/Therapy</a:t>
            </a:r>
          </a:p>
          <a:p>
            <a:r>
              <a:rPr lang="en-US" dirty="0"/>
              <a:t>Applicants who did not graduate with the above classes included in their nursing education course or who haven’t taken the courses outside of their nursing education will be required to enroll through Saskatchewan Polytechnic and provide proof of completion within their application for SALPN licensure. </a:t>
            </a:r>
          </a:p>
          <a:p>
            <a:r>
              <a:rPr lang="en-US" dirty="0"/>
              <a:t>Visit </a:t>
            </a:r>
            <a:r>
              <a:rPr lang="en-US" u="sng" dirty="0">
                <a:solidFill>
                  <a:srgbClr val="0070C0"/>
                </a:solidFill>
                <a:hlinkClick r:id="rId5">
                  <a:extLst>
                    <a:ext uri="{A12FA001-AC4F-418D-AE19-62706E023703}">
                      <ahyp:hlinkClr xmlns:ahyp="http://schemas.microsoft.com/office/drawing/2018/hyperlinkcolor" val="tx"/>
                    </a:ext>
                  </a:extLst>
                </a:hlinkClick>
              </a:rPr>
              <a:t>Saskatchewan Polytechnic</a:t>
            </a:r>
            <a:r>
              <a:rPr lang="en-US" dirty="0">
                <a:solidFill>
                  <a:srgbClr val="0070C0"/>
                </a:solidFill>
              </a:rPr>
              <a:t> </a:t>
            </a:r>
            <a:r>
              <a:rPr lang="en-US" dirty="0"/>
              <a:t>for enrollment dates.</a:t>
            </a:r>
          </a:p>
          <a:p>
            <a:endParaRPr lang="en-US" dirty="0"/>
          </a:p>
        </p:txBody>
      </p:sp>
    </p:spTree>
    <p:extLst>
      <p:ext uri="{BB962C8B-B14F-4D97-AF65-F5344CB8AC3E}">
        <p14:creationId xmlns:p14="http://schemas.microsoft.com/office/powerpoint/2010/main" val="129946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12" y="429936"/>
            <a:ext cx="7729728" cy="1188720"/>
          </a:xfrm>
        </p:spPr>
        <p:txBody>
          <a:bodyPr>
            <a:normAutofit fontScale="90000"/>
          </a:bodyPr>
          <a:lstStyle/>
          <a:p>
            <a:pPr algn="ctr"/>
            <a:r>
              <a:rPr lang="en-CA" sz="3200" dirty="0"/>
              <a:t>Regulated and Non-Regulated Professions in Canada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828669"/>
              </p:ext>
            </p:extLst>
          </p:nvPr>
        </p:nvGraphicFramePr>
        <p:xfrm>
          <a:off x="346841" y="1624405"/>
          <a:ext cx="11498317" cy="479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9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Non-regulated Professions In Canada</a:t>
            </a:r>
          </a:p>
        </p:txBody>
      </p:sp>
      <p:sp>
        <p:nvSpPr>
          <p:cNvPr id="3" name="Content Placeholder 2"/>
          <p:cNvSpPr>
            <a:spLocks noGrp="1"/>
          </p:cNvSpPr>
          <p:nvPr>
            <p:ph idx="1"/>
          </p:nvPr>
        </p:nvSpPr>
        <p:spPr>
          <a:xfrm>
            <a:off x="1786759" y="2638044"/>
            <a:ext cx="8765627" cy="3101983"/>
          </a:xfrm>
        </p:spPr>
        <p:txBody>
          <a:bodyPr/>
          <a:lstStyle/>
          <a:p>
            <a:endParaRPr lang="en-US" dirty="0"/>
          </a:p>
          <a:p>
            <a:pPr marL="0" indent="0">
              <a:buNone/>
            </a:pPr>
            <a:r>
              <a:rPr lang="en-US" sz="2000" i="1" dirty="0"/>
              <a:t>A job in a non-regulated occupation is one for which you don’t need a license, certificate or registration to work. Most jobs in Canada are in non-regulated occupations.</a:t>
            </a:r>
          </a:p>
          <a:p>
            <a:pPr marL="0" indent="0" algn="ctr">
              <a:buNone/>
            </a:pPr>
            <a:endParaRPr lang="en-US" sz="2000" i="1" dirty="0"/>
          </a:p>
          <a:p>
            <a:pPr marL="0" indent="0" algn="ctr">
              <a:buNone/>
            </a:pPr>
            <a:r>
              <a:rPr lang="en-US" sz="2000" i="1" dirty="0"/>
              <a:t>For Example: Biologist, Economist, Receptionist</a:t>
            </a:r>
          </a:p>
          <a:p>
            <a:endParaRPr lang="en-US" dirty="0"/>
          </a:p>
        </p:txBody>
      </p:sp>
    </p:spTree>
    <p:extLst>
      <p:ext uri="{BB962C8B-B14F-4D97-AF65-F5344CB8AC3E}">
        <p14:creationId xmlns:p14="http://schemas.microsoft.com/office/powerpoint/2010/main" val="389906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422" y="215153"/>
            <a:ext cx="8596668" cy="570154"/>
          </a:xfrm>
        </p:spPr>
        <p:txBody>
          <a:bodyPr>
            <a:normAutofit fontScale="90000"/>
          </a:bodyPr>
          <a:lstStyle/>
          <a:p>
            <a:pPr algn="ctr"/>
            <a:r>
              <a:rPr lang="en-CA" sz="3200" dirty="0"/>
              <a:t>Regulated Professions in Canada</a:t>
            </a:r>
          </a:p>
        </p:txBody>
      </p:sp>
      <p:sp>
        <p:nvSpPr>
          <p:cNvPr id="3" name="Content Placeholder 2"/>
          <p:cNvSpPr>
            <a:spLocks noGrp="1"/>
          </p:cNvSpPr>
          <p:nvPr>
            <p:ph idx="1"/>
          </p:nvPr>
        </p:nvSpPr>
        <p:spPr>
          <a:xfrm>
            <a:off x="677333" y="785307"/>
            <a:ext cx="11188846" cy="6072693"/>
          </a:xfrm>
        </p:spPr>
        <p:txBody>
          <a:bodyPr>
            <a:normAutofit fontScale="92500" lnSpcReduction="20000"/>
          </a:bodyPr>
          <a:lstStyle/>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Many professions set their own standards of practice. These are called </a:t>
            </a:r>
            <a:r>
              <a:rPr lang="en-CA" sz="2400" b="1" dirty="0">
                <a:latin typeface="Calibri" panose="020F0502020204030204" pitchFamily="34" charset="0"/>
                <a:cs typeface="Calibri" panose="020F0502020204030204" pitchFamily="34" charset="0"/>
              </a:rPr>
              <a:t>regulated occupations.</a:t>
            </a:r>
          </a:p>
          <a:p>
            <a:r>
              <a:rPr lang="en-CA" sz="2400" dirty="0">
                <a:latin typeface="Calibri" panose="020F0502020204030204" pitchFamily="34" charset="0"/>
                <a:cs typeface="Calibri" panose="020F0502020204030204" pitchFamily="34" charset="0"/>
              </a:rPr>
              <a:t>In Canada, about 20 percent of jobs are in occupations regulated by the provincial or territorial governments. </a:t>
            </a:r>
          </a:p>
          <a:p>
            <a:r>
              <a:rPr lang="en-CA" sz="2400" dirty="0">
                <a:latin typeface="Calibri" panose="020F0502020204030204" pitchFamily="34" charset="0"/>
                <a:cs typeface="Calibri" panose="020F0502020204030204" pitchFamily="34" charset="0"/>
              </a:rPr>
              <a:t>Through legislation and regulations, the provinces and territories give to professions the authority to </a:t>
            </a:r>
            <a:r>
              <a:rPr lang="en-CA" sz="2400" b="1" dirty="0">
                <a:solidFill>
                  <a:srgbClr val="0070C0"/>
                </a:solidFill>
                <a:latin typeface="Calibri" panose="020F0502020204030204" pitchFamily="34" charset="0"/>
                <a:cs typeface="Calibri" panose="020F0502020204030204" pitchFamily="34" charset="0"/>
              </a:rPr>
              <a:t>self-regulate</a:t>
            </a:r>
            <a:r>
              <a:rPr lang="en-CA" sz="2400" b="1" dirty="0">
                <a:solidFill>
                  <a:srgbClr val="FF0000"/>
                </a:solidFill>
                <a:latin typeface="Calibri" panose="020F0502020204030204" pitchFamily="34" charset="0"/>
                <a:cs typeface="Calibri" panose="020F0502020204030204" pitchFamily="34" charset="0"/>
              </a:rPr>
              <a:t> </a:t>
            </a:r>
            <a:r>
              <a:rPr lang="en-CA" sz="2400" dirty="0">
                <a:latin typeface="Calibri" panose="020F0502020204030204" pitchFamily="34" charset="0"/>
                <a:cs typeface="Calibri" panose="020F0502020204030204" pitchFamily="34" charset="0"/>
              </a:rPr>
              <a:t>in order to protect public health and safety, and to ensure that professionals meet the required standards of practice and competence.</a:t>
            </a:r>
          </a:p>
          <a:p>
            <a:r>
              <a:rPr lang="en-CA" sz="2400" dirty="0">
                <a:latin typeface="Calibri" panose="020F0502020204030204" pitchFamily="34" charset="0"/>
                <a:cs typeface="Calibri" panose="020F0502020204030204" pitchFamily="34" charset="0"/>
              </a:rPr>
              <a:t>If you want to work in a regulated occupation and use a regulated title, you </a:t>
            </a:r>
            <a:r>
              <a:rPr lang="en-CA" sz="2400" b="1" dirty="0">
                <a:solidFill>
                  <a:srgbClr val="0070C0"/>
                </a:solidFill>
                <a:latin typeface="Calibri" panose="020F0502020204030204" pitchFamily="34" charset="0"/>
                <a:cs typeface="Calibri" panose="020F0502020204030204" pitchFamily="34" charset="0"/>
              </a:rPr>
              <a:t>must have a licence or a certificate or be registered with the regulatory body</a:t>
            </a:r>
            <a:r>
              <a:rPr lang="en-CA" sz="2400" b="1" dirty="0">
                <a:solidFill>
                  <a:schemeClr val="accent1">
                    <a:lumMod val="75000"/>
                  </a:schemeClr>
                </a:solidFill>
                <a:latin typeface="Calibri" panose="020F0502020204030204" pitchFamily="34" charset="0"/>
                <a:cs typeface="Calibri" panose="020F0502020204030204" pitchFamily="34" charset="0"/>
              </a:rPr>
              <a:t> </a:t>
            </a:r>
            <a:r>
              <a:rPr lang="en-CA" sz="2400" dirty="0">
                <a:latin typeface="Calibri" panose="020F0502020204030204" pitchFamily="34" charset="0"/>
                <a:cs typeface="Calibri" panose="020F0502020204030204" pitchFamily="34" charset="0"/>
              </a:rPr>
              <a:t>for your occupation in the province or territory where you plan to work.</a:t>
            </a:r>
          </a:p>
          <a:p>
            <a:r>
              <a:rPr lang="en-CA" sz="2400" dirty="0">
                <a:latin typeface="Calibri" panose="020F0502020204030204" pitchFamily="34" charset="0"/>
                <a:cs typeface="Calibri" panose="020F0502020204030204" pitchFamily="34" charset="0"/>
              </a:rPr>
              <a:t>Some fields where regulated occupations are commonly found include:</a:t>
            </a:r>
          </a:p>
          <a:p>
            <a:pPr marL="0" indent="0">
              <a:buNone/>
            </a:pPr>
            <a:r>
              <a:rPr lang="en-CA" sz="2400" dirty="0">
                <a:latin typeface="Calibri" panose="020F0502020204030204" pitchFamily="34" charset="0"/>
                <a:cs typeface="Calibri" panose="020F0502020204030204" pitchFamily="34" charset="0"/>
              </a:rPr>
              <a:t>    * Education</a:t>
            </a:r>
          </a:p>
          <a:p>
            <a:pPr marL="0" indent="0">
              <a:buNone/>
            </a:pPr>
            <a:r>
              <a:rPr lang="en-CA" sz="2400" dirty="0">
                <a:latin typeface="Calibri" panose="020F0502020204030204" pitchFamily="34" charset="0"/>
                <a:cs typeface="Calibri" panose="020F0502020204030204" pitchFamily="34" charset="0"/>
              </a:rPr>
              <a:t>    * Health care</a:t>
            </a:r>
          </a:p>
          <a:p>
            <a:pPr marL="0" indent="0">
              <a:buNone/>
            </a:pPr>
            <a:r>
              <a:rPr lang="en-CA" sz="2400" dirty="0">
                <a:latin typeface="Calibri" panose="020F0502020204030204" pitchFamily="34" charset="0"/>
                <a:cs typeface="Calibri" panose="020F0502020204030204" pitchFamily="34" charset="0"/>
              </a:rPr>
              <a:t>    * Financial services</a:t>
            </a:r>
          </a:p>
          <a:p>
            <a:pPr marL="0" indent="0">
              <a:buNone/>
            </a:pPr>
            <a:r>
              <a:rPr lang="en-CA" sz="2400" dirty="0">
                <a:latin typeface="Calibri" panose="020F0502020204030204" pitchFamily="34" charset="0"/>
                <a:cs typeface="Calibri" panose="020F0502020204030204" pitchFamily="34" charset="0"/>
              </a:rPr>
              <a:t>    * Law and Legal services</a:t>
            </a:r>
          </a:p>
          <a:p>
            <a:pPr marL="0" indent="0">
              <a:buNone/>
            </a:pPr>
            <a:r>
              <a:rPr lang="en-CA" sz="2400" dirty="0">
                <a:latin typeface="Calibri" panose="020F0502020204030204" pitchFamily="34" charset="0"/>
                <a:cs typeface="Calibri" panose="020F0502020204030204" pitchFamily="34" charset="0"/>
              </a:rPr>
              <a:t>    * Engineering</a:t>
            </a:r>
          </a:p>
          <a:p>
            <a:endParaRPr lang="en-CA" dirty="0"/>
          </a:p>
        </p:txBody>
      </p:sp>
    </p:spTree>
    <p:extLst>
      <p:ext uri="{BB962C8B-B14F-4D97-AF65-F5344CB8AC3E}">
        <p14:creationId xmlns:p14="http://schemas.microsoft.com/office/powerpoint/2010/main" val="215374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845" y="285386"/>
            <a:ext cx="8596668" cy="1021976"/>
          </a:xfrm>
        </p:spPr>
        <p:txBody>
          <a:bodyPr>
            <a:normAutofit fontScale="90000"/>
          </a:bodyPr>
          <a:lstStyle/>
          <a:p>
            <a:pPr algn="ctr"/>
            <a:r>
              <a:rPr lang="en-CA" dirty="0"/>
              <a:t>Examples of Regulated Professions in Canada</a:t>
            </a:r>
          </a:p>
        </p:txBody>
      </p:sp>
      <p:sp>
        <p:nvSpPr>
          <p:cNvPr id="3" name="Content Placeholder 2"/>
          <p:cNvSpPr>
            <a:spLocks noGrp="1"/>
          </p:cNvSpPr>
          <p:nvPr>
            <p:ph idx="1"/>
          </p:nvPr>
        </p:nvSpPr>
        <p:spPr>
          <a:xfrm>
            <a:off x="677334" y="1667435"/>
            <a:ext cx="8596668" cy="4927003"/>
          </a:xfrm>
        </p:spPr>
        <p:txBody>
          <a:bodyPr>
            <a:normAutofit/>
          </a:bodyPr>
          <a:lstStyle/>
          <a:p>
            <a:r>
              <a:rPr lang="en-CA" sz="2000" dirty="0"/>
              <a:t>Accountant</a:t>
            </a:r>
          </a:p>
          <a:p>
            <a:r>
              <a:rPr lang="en-CA" sz="2000" dirty="0"/>
              <a:t>Architect</a:t>
            </a:r>
          </a:p>
          <a:p>
            <a:r>
              <a:rPr lang="en-CA" sz="2000" dirty="0"/>
              <a:t>Dentist</a:t>
            </a:r>
          </a:p>
          <a:p>
            <a:r>
              <a:rPr lang="en-CA" sz="2000" dirty="0"/>
              <a:t>Doctor</a:t>
            </a:r>
          </a:p>
          <a:p>
            <a:r>
              <a:rPr lang="en-CA" sz="2000" dirty="0"/>
              <a:t>Engineer</a:t>
            </a:r>
          </a:p>
          <a:p>
            <a:r>
              <a:rPr lang="en-CA" sz="2000" dirty="0"/>
              <a:t>Lawyer</a:t>
            </a:r>
          </a:p>
          <a:p>
            <a:r>
              <a:rPr lang="en-CA" sz="2000" dirty="0"/>
              <a:t>Nurse</a:t>
            </a:r>
          </a:p>
          <a:p>
            <a:r>
              <a:rPr lang="en-CA" sz="2000" dirty="0"/>
              <a:t>Pharmacist</a:t>
            </a:r>
          </a:p>
          <a:p>
            <a:r>
              <a:rPr lang="en-CA" sz="2000" dirty="0"/>
              <a:t>Social Worker</a:t>
            </a:r>
          </a:p>
          <a:p>
            <a:r>
              <a:rPr lang="en-CA" sz="2000" dirty="0"/>
              <a:t>Teacher- </a:t>
            </a:r>
            <a:r>
              <a:rPr lang="en-CA" sz="2000" dirty="0">
                <a:solidFill>
                  <a:srgbClr val="0070C0"/>
                </a:solidFill>
              </a:rPr>
              <a:t>SPTRB</a:t>
            </a:r>
          </a:p>
          <a:p>
            <a:r>
              <a:rPr lang="en-CA" sz="2000" dirty="0"/>
              <a:t>Early Childhood Educators- </a:t>
            </a:r>
            <a:r>
              <a:rPr lang="en-CA" sz="2000" dirty="0">
                <a:solidFill>
                  <a:srgbClr val="0070C0"/>
                </a:solidFill>
              </a:rPr>
              <a:t>Ministry of Education</a:t>
            </a:r>
          </a:p>
        </p:txBody>
      </p:sp>
    </p:spTree>
    <p:extLst>
      <p:ext uri="{BB962C8B-B14F-4D97-AF65-F5344CB8AC3E}">
        <p14:creationId xmlns:p14="http://schemas.microsoft.com/office/powerpoint/2010/main" val="66260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9501"/>
          </a:xfrm>
        </p:spPr>
        <p:txBody>
          <a:bodyPr>
            <a:normAutofit fontScale="90000"/>
          </a:bodyPr>
          <a:lstStyle/>
          <a:p>
            <a:pPr algn="ctr"/>
            <a:r>
              <a:rPr lang="en-CA" sz="3200" dirty="0"/>
              <a:t>IQAS/WES – for Unregulated Occupation</a:t>
            </a:r>
          </a:p>
        </p:txBody>
      </p:sp>
      <p:sp>
        <p:nvSpPr>
          <p:cNvPr id="3" name="Content Placeholder 2"/>
          <p:cNvSpPr>
            <a:spLocks noGrp="1"/>
          </p:cNvSpPr>
          <p:nvPr>
            <p:ph idx="1"/>
          </p:nvPr>
        </p:nvSpPr>
        <p:spPr/>
        <p:txBody>
          <a:bodyPr/>
          <a:lstStyle/>
          <a:p>
            <a:endParaRPr lang="en-CA" dirty="0">
              <a:hlinkClick r:id="rId2"/>
            </a:endParaRPr>
          </a:p>
          <a:p>
            <a:endParaRPr lang="en-CA" dirty="0">
              <a:hlinkClick r:id="rId2"/>
            </a:endParaRPr>
          </a:p>
          <a:p>
            <a:endParaRPr lang="en-CA" dirty="0"/>
          </a:p>
          <a:p>
            <a:pPr marL="0" indent="0">
              <a:buNone/>
            </a:pPr>
            <a:endParaRPr lang="en-CA" dirty="0"/>
          </a:p>
        </p:txBody>
      </p:sp>
      <p:pic>
        <p:nvPicPr>
          <p:cNvPr id="4" name="Picture 3"/>
          <p:cNvPicPr>
            <a:picLocks noChangeAspect="1"/>
          </p:cNvPicPr>
          <p:nvPr/>
        </p:nvPicPr>
        <p:blipFill rotWithShape="1">
          <a:blip r:embed="rId3"/>
          <a:srcRect l="5556" t="3010" r="1494" b="15334"/>
          <a:stretch/>
        </p:blipFill>
        <p:spPr>
          <a:xfrm>
            <a:off x="0" y="-599089"/>
            <a:ext cx="12749048" cy="6999890"/>
          </a:xfrm>
          <a:prstGeom prst="rect">
            <a:avLst/>
          </a:prstGeom>
        </p:spPr>
      </p:pic>
    </p:spTree>
    <p:extLst>
      <p:ext uri="{BB962C8B-B14F-4D97-AF65-F5344CB8AC3E}">
        <p14:creationId xmlns:p14="http://schemas.microsoft.com/office/powerpoint/2010/main" val="83745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741" y="215154"/>
            <a:ext cx="8596668" cy="666974"/>
          </a:xfrm>
        </p:spPr>
        <p:txBody>
          <a:bodyPr>
            <a:normAutofit fontScale="90000"/>
          </a:bodyPr>
          <a:lstStyle/>
          <a:p>
            <a:pPr algn="ctr"/>
            <a:r>
              <a:rPr lang="en-CA" sz="3200" dirty="0"/>
              <a:t>Step By Step WES Application Process</a:t>
            </a:r>
          </a:p>
        </p:txBody>
      </p:sp>
      <p:pic>
        <p:nvPicPr>
          <p:cNvPr id="4" name="Content Placeholder 3"/>
          <p:cNvPicPr>
            <a:picLocks noGrp="1" noChangeAspect="1"/>
          </p:cNvPicPr>
          <p:nvPr>
            <p:ph idx="1"/>
          </p:nvPr>
        </p:nvPicPr>
        <p:blipFill rotWithShape="1">
          <a:blip r:embed="rId2"/>
          <a:srcRect l="6601" t="2986" r="14360" b="13186"/>
          <a:stretch/>
        </p:blipFill>
        <p:spPr>
          <a:xfrm>
            <a:off x="2900854" y="1439917"/>
            <a:ext cx="6632028" cy="4740166"/>
          </a:xfrm>
          <a:prstGeom prst="rect">
            <a:avLst/>
          </a:prstGeom>
          <a:solidFill>
            <a:schemeClr val="accent3">
              <a:lumMod val="60000"/>
              <a:lumOff val="40000"/>
            </a:schemeClr>
          </a:solidFill>
          <a:ln>
            <a:solidFill>
              <a:srgbClr val="7030A0"/>
            </a:solidFill>
          </a:ln>
        </p:spPr>
      </p:pic>
      <p:cxnSp>
        <p:nvCxnSpPr>
          <p:cNvPr id="6" name="Straight Arrow Connector 5"/>
          <p:cNvCxnSpPr>
            <a:cxnSpLocks/>
          </p:cNvCxnSpPr>
          <p:nvPr/>
        </p:nvCxnSpPr>
        <p:spPr>
          <a:xfrm rot="10800000" flipH="1" flipV="1">
            <a:off x="7186108" y="3811886"/>
            <a:ext cx="914400" cy="0"/>
          </a:xfrm>
          <a:prstGeom prst="straightConnector1">
            <a:avLst/>
          </a:prstGeom>
          <a:ln w="79375">
            <a:solidFill>
              <a:srgbClr val="0070C0"/>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8100508" y="3482649"/>
            <a:ext cx="774549"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b="1" i="1" dirty="0">
                <a:solidFill>
                  <a:srgbClr val="0070C0"/>
                </a:solidFill>
              </a:rPr>
              <a:t>Click Apply Now</a:t>
            </a:r>
          </a:p>
        </p:txBody>
      </p:sp>
    </p:spTree>
    <p:extLst>
      <p:ext uri="{BB962C8B-B14F-4D97-AF65-F5344CB8AC3E}">
        <p14:creationId xmlns:p14="http://schemas.microsoft.com/office/powerpoint/2010/main" val="246621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231" y="225911"/>
            <a:ext cx="8596668" cy="623943"/>
          </a:xfrm>
        </p:spPr>
        <p:txBody>
          <a:bodyPr>
            <a:normAutofit fontScale="90000"/>
          </a:bodyPr>
          <a:lstStyle/>
          <a:p>
            <a:pPr algn="ctr"/>
            <a:r>
              <a:rPr lang="en-CA" sz="3200" dirty="0"/>
              <a:t>Check Step 1 and Step 2</a:t>
            </a:r>
          </a:p>
        </p:txBody>
      </p:sp>
      <p:pic>
        <p:nvPicPr>
          <p:cNvPr id="10" name="Content Placeholder 9"/>
          <p:cNvPicPr>
            <a:picLocks noGrp="1" noChangeAspect="1"/>
          </p:cNvPicPr>
          <p:nvPr>
            <p:ph idx="1"/>
          </p:nvPr>
        </p:nvPicPr>
        <p:blipFill rotWithShape="1">
          <a:blip r:embed="rId2"/>
          <a:srcRect l="6632" t="3244" r="6100" b="6658"/>
          <a:stretch/>
        </p:blipFill>
        <p:spPr>
          <a:xfrm>
            <a:off x="2399808" y="1250731"/>
            <a:ext cx="7989514" cy="5011049"/>
          </a:xfrm>
          <a:prstGeom prst="rect">
            <a:avLst/>
          </a:prstGeom>
          <a:ln>
            <a:solidFill>
              <a:srgbClr val="7030A0"/>
            </a:solidFill>
          </a:ln>
        </p:spPr>
      </p:pic>
      <p:cxnSp>
        <p:nvCxnSpPr>
          <p:cNvPr id="6" name="Straight Arrow Connector 5"/>
          <p:cNvCxnSpPr/>
          <p:nvPr/>
        </p:nvCxnSpPr>
        <p:spPr>
          <a:xfrm flipV="1">
            <a:off x="4228003" y="4450823"/>
            <a:ext cx="1554480" cy="1"/>
          </a:xfrm>
          <a:prstGeom prst="straightConnector1">
            <a:avLst/>
          </a:prstGeom>
          <a:ln w="82550">
            <a:solidFill>
              <a:srgbClr val="0070C0"/>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2399807" y="3910404"/>
            <a:ext cx="1828195" cy="1477328"/>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i="1" dirty="0">
                <a:solidFill>
                  <a:srgbClr val="0070C0"/>
                </a:solidFill>
              </a:rPr>
              <a:t>Click the Standard Online Application- For use in Canada</a:t>
            </a:r>
          </a:p>
        </p:txBody>
      </p:sp>
    </p:spTree>
    <p:extLst>
      <p:ext uri="{BB962C8B-B14F-4D97-AF65-F5344CB8AC3E}">
        <p14:creationId xmlns:p14="http://schemas.microsoft.com/office/powerpoint/2010/main" val="424615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51130"/>
            <a:ext cx="8596668" cy="645459"/>
          </a:xfrm>
        </p:spPr>
        <p:txBody>
          <a:bodyPr>
            <a:normAutofit fontScale="90000"/>
          </a:bodyPr>
          <a:lstStyle/>
          <a:p>
            <a:pPr algn="ctr"/>
            <a:r>
              <a:rPr lang="en-CA" sz="3200" dirty="0"/>
              <a:t>Create an Account</a:t>
            </a:r>
          </a:p>
        </p:txBody>
      </p:sp>
      <p:pic>
        <p:nvPicPr>
          <p:cNvPr id="4" name="Content Placeholder 3"/>
          <p:cNvPicPr>
            <a:picLocks noGrp="1" noChangeAspect="1"/>
          </p:cNvPicPr>
          <p:nvPr>
            <p:ph idx="1"/>
          </p:nvPr>
        </p:nvPicPr>
        <p:blipFill rotWithShape="1">
          <a:blip r:embed="rId2"/>
          <a:srcRect l="2161" t="3752" r="3577" b="9677"/>
          <a:stretch/>
        </p:blipFill>
        <p:spPr>
          <a:xfrm>
            <a:off x="1988928" y="950816"/>
            <a:ext cx="8214144" cy="5150070"/>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pic>
      <p:cxnSp>
        <p:nvCxnSpPr>
          <p:cNvPr id="6" name="Straight Arrow Connector 5"/>
          <p:cNvCxnSpPr/>
          <p:nvPr/>
        </p:nvCxnSpPr>
        <p:spPr>
          <a:xfrm>
            <a:off x="2916063" y="3667030"/>
            <a:ext cx="1188720" cy="355002"/>
          </a:xfrm>
          <a:prstGeom prst="straightConnector1">
            <a:avLst/>
          </a:prstGeom>
          <a:ln w="4445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1996284" y="2165009"/>
            <a:ext cx="2108499" cy="1360842"/>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b="1" i="1" dirty="0">
                <a:solidFill>
                  <a:srgbClr val="0070C0"/>
                </a:solidFill>
              </a:rPr>
              <a:t>Enter your First and Last name as it appears in your Passport or PR</a:t>
            </a:r>
          </a:p>
        </p:txBody>
      </p:sp>
      <p:cxnSp>
        <p:nvCxnSpPr>
          <p:cNvPr id="11" name="Straight Arrow Connector 10"/>
          <p:cNvCxnSpPr/>
          <p:nvPr/>
        </p:nvCxnSpPr>
        <p:spPr>
          <a:xfrm>
            <a:off x="3510423" y="5461053"/>
            <a:ext cx="1355463" cy="21517"/>
          </a:xfrm>
          <a:prstGeom prst="straightConnector1">
            <a:avLst/>
          </a:prstGeom>
          <a:ln w="41275">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1989855" y="5253442"/>
            <a:ext cx="1527586" cy="688489"/>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b="1" i="1" dirty="0">
                <a:solidFill>
                  <a:srgbClr val="0070C0"/>
                </a:solidFill>
              </a:rPr>
              <a:t>Create an Account</a:t>
            </a:r>
          </a:p>
        </p:txBody>
      </p:sp>
    </p:spTree>
    <p:extLst>
      <p:ext uri="{BB962C8B-B14F-4D97-AF65-F5344CB8AC3E}">
        <p14:creationId xmlns:p14="http://schemas.microsoft.com/office/powerpoint/2010/main" val="161098942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847</TotalTime>
  <Words>662</Words>
  <Application>Microsoft Office PowerPoint</Application>
  <PresentationFormat>Widescreen</PresentationFormat>
  <Paragraphs>87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Wingdings</vt:lpstr>
      <vt:lpstr>Parcel</vt:lpstr>
      <vt:lpstr>Credential Assessment &amp; Licensing Guidance</vt:lpstr>
      <vt:lpstr>Regulated and Non-Regulated Professions in Canada</vt:lpstr>
      <vt:lpstr>Non-regulated Professions In Canada</vt:lpstr>
      <vt:lpstr>Regulated Professions in Canada</vt:lpstr>
      <vt:lpstr>Examples of Regulated Professions in Canada</vt:lpstr>
      <vt:lpstr>IQAS/WES – for Unregulated Occupation</vt:lpstr>
      <vt:lpstr>Step By Step WES Application Process</vt:lpstr>
      <vt:lpstr>Check Step 1 and Step 2</vt:lpstr>
      <vt:lpstr>Create an Account</vt:lpstr>
      <vt:lpstr>ONLINE APPLCIATION TIPS</vt:lpstr>
      <vt:lpstr>Regulatory Bodies in Saskatchewan</vt:lpstr>
      <vt:lpstr> International Educated &amp; Licensed RN </vt:lpstr>
      <vt:lpstr> Practical Nursing-SALPN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 Assessment</dc:title>
  <dc:creator>Priya Menon</dc:creator>
  <cp:lastModifiedBy>janvi.tuteja</cp:lastModifiedBy>
  <cp:revision>107</cp:revision>
  <dcterms:created xsi:type="dcterms:W3CDTF">2016-01-12T18:37:04Z</dcterms:created>
  <dcterms:modified xsi:type="dcterms:W3CDTF">2021-02-03T00:13:25Z</dcterms:modified>
</cp:coreProperties>
</file>